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9" r:id="rId4"/>
    <p:sldId id="268" r:id="rId5"/>
    <p:sldId id="267" r:id="rId6"/>
    <p:sldId id="309" r:id="rId7"/>
    <p:sldId id="310" r:id="rId8"/>
    <p:sldId id="311" r:id="rId9"/>
    <p:sldId id="272" r:id="rId10"/>
    <p:sldId id="275" r:id="rId11"/>
    <p:sldId id="276" r:id="rId12"/>
    <p:sldId id="277" r:id="rId13"/>
    <p:sldId id="278" r:id="rId14"/>
    <p:sldId id="279" r:id="rId15"/>
    <p:sldId id="287" r:id="rId16"/>
    <p:sldId id="295" r:id="rId17"/>
    <p:sldId id="296" r:id="rId18"/>
    <p:sldId id="297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8" r:id="rId27"/>
    <p:sldId id="289" r:id="rId28"/>
    <p:sldId id="290" r:id="rId29"/>
    <p:sldId id="291" r:id="rId30"/>
    <p:sldId id="304" r:id="rId31"/>
    <p:sldId id="292" r:id="rId32"/>
    <p:sldId id="305" r:id="rId33"/>
    <p:sldId id="294" r:id="rId34"/>
    <p:sldId id="307" r:id="rId35"/>
    <p:sldId id="301" r:id="rId36"/>
    <p:sldId id="312" r:id="rId37"/>
    <p:sldId id="302" r:id="rId38"/>
    <p:sldId id="26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39C11"/>
    <a:srgbClr val="30467C"/>
    <a:srgbClr val="007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3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33399"/>
            <a:ext cx="12192000" cy="5955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326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8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542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49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6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2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447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478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11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999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4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61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oleObject" Target="file:///D:\javaedu9\1&#54016;%20Heal-lo%20not%20in%20git\Heal-lo%20&#44277;&#50976;\&#49688;&#47308;%20&#48156;&#54364;%20&#51456;&#48708;\&#44060;&#48156;&#51068;&#51221;.xlsx!Sheet1!R2C2:R37C20" TargetMode="Externa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HEAL-LO</a:t>
            </a:r>
            <a:endParaRPr lang="ko-KR" altLang="en-US" sz="18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7350" y="4084513"/>
            <a:ext cx="6337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dirty="0">
                <a:solidFill>
                  <a:srgbClr val="F39C11"/>
                </a:solidFill>
                <a:latin typeface="Bahnschrift Condensed" panose="020B0502040204020203" pitchFamily="34" charset="0"/>
              </a:rPr>
              <a:t>Find Your Healthy Location</a:t>
            </a:r>
            <a:endParaRPr lang="ko-KR" altLang="en-US" sz="3000" dirty="0">
              <a:solidFill>
                <a:srgbClr val="F39C1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16026" y="5748153"/>
            <a:ext cx="18923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BY 1</a:t>
            </a:r>
            <a:r>
              <a:rPr lang="ko-KR" altLang="en-US" sz="1500" dirty="0">
                <a:solidFill>
                  <a:schemeClr val="bg1"/>
                </a:solidFill>
              </a:rPr>
              <a:t>팀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 err="1">
                <a:solidFill>
                  <a:schemeClr val="bg1"/>
                </a:solidFill>
              </a:rPr>
              <a:t>강주영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박지훈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이재진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정상은</a:t>
            </a:r>
          </a:p>
        </p:txBody>
      </p:sp>
    </p:spTree>
    <p:extLst>
      <p:ext uri="{BB962C8B-B14F-4D97-AF65-F5344CB8AC3E}">
        <p14:creationId xmlns:p14="http://schemas.microsoft.com/office/powerpoint/2010/main" val="9867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360446" cy="553998"/>
            <a:chOff x="173668" y="2322558"/>
            <a:chExt cx="3360446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8232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팀 구성 및 개발 일정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342114" y="136161"/>
            <a:ext cx="202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일정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456116" y="854649"/>
            <a:ext cx="10983020" cy="5411825"/>
            <a:chOff x="1178011" y="854649"/>
            <a:chExt cx="10983020" cy="5411825"/>
          </a:xfrm>
        </p:grpSpPr>
        <p:graphicFrame>
          <p:nvGraphicFramePr>
            <p:cNvPr id="2" name="개체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6515772"/>
                </p:ext>
              </p:extLst>
            </p:nvPr>
          </p:nvGraphicFramePr>
          <p:xfrm>
            <a:off x="1178011" y="854649"/>
            <a:ext cx="9860691" cy="541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8" name="워크시트" r:id="rId3" imgW="13763625" imgH="7553325" progId="Excel.Sheet.12">
                    <p:link updateAutomatic="1"/>
                  </p:oleObj>
                </mc:Choice>
                <mc:Fallback>
                  <p:oleObj name="워크시트" r:id="rId3" imgW="13763625" imgH="7553325" progId="Excel.Shee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78011" y="854649"/>
                          <a:ext cx="9860691" cy="5411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749" y="2922934"/>
              <a:ext cx="1010545" cy="70784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4907" y="5555738"/>
              <a:ext cx="903368" cy="28664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654585" y="2930150"/>
              <a:ext cx="1437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이메일 인증</a:t>
              </a:r>
              <a:r>
                <a:rPr lang="en-US" altLang="ko-KR" sz="1200" dirty="0"/>
                <a:t>,</a:t>
              </a:r>
            </a:p>
            <a:p>
              <a:r>
                <a:rPr lang="en-US" altLang="ko-KR" sz="1200" dirty="0"/>
                <a:t>SNS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로그인</a:t>
              </a:r>
              <a:r>
                <a:rPr lang="ko-KR" altLang="en-US" sz="1200" dirty="0"/>
                <a:t> 구현</a:t>
              </a:r>
              <a:endParaRPr lang="en-US" altLang="ko-KR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69311" y="5555738"/>
              <a:ext cx="14919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커뮤니티 관련 검증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42108" y="4665543"/>
              <a:ext cx="13667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캘린더 화면 구현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154366" y="4513961"/>
              <a:ext cx="10066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코드 분류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665151" y="4522217"/>
              <a:ext cx="489214" cy="28664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302870">
              <a:off x="6800419" y="4352032"/>
              <a:ext cx="725266" cy="48426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1154365" y="4872672"/>
              <a:ext cx="10066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Ajax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오류</a:t>
              </a: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665151" y="4850712"/>
              <a:ext cx="489214" cy="286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667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기능정의서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793789" y="713517"/>
          <a:ext cx="8639176" cy="23102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0946">
                  <a:extLst>
                    <a:ext uri="{9D8B030D-6E8A-4147-A177-3AD203B41FA5}">
                      <a16:colId xmlns:a16="http://schemas.microsoft.com/office/drawing/2014/main" val="3590854088"/>
                    </a:ext>
                  </a:extLst>
                </a:gridCol>
                <a:gridCol w="2208642">
                  <a:extLst>
                    <a:ext uri="{9D8B030D-6E8A-4147-A177-3AD203B41FA5}">
                      <a16:colId xmlns:a16="http://schemas.microsoft.com/office/drawing/2014/main" val="2239181648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868958872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1381142992"/>
                    </a:ext>
                  </a:extLst>
                </a:gridCol>
              </a:tblGrid>
              <a:tr h="381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대분류</a:t>
                      </a:r>
                      <a:endParaRPr lang="ko-KR" altLang="en-US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36003"/>
                  </a:ext>
                </a:extLst>
              </a:tr>
              <a:tr h="43767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검색</a:t>
                      </a:r>
                      <a:endParaRPr lang="en-US" altLang="ko-KR" sz="1600" b="1" baseline="0" dirty="0">
                        <a:solidFill>
                          <a:schemeClr val="accent4"/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시설명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카테고리별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45097"/>
                  </a:ext>
                </a:extLst>
              </a:tr>
              <a:tr h="4329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관심 시설 저장</a:t>
                      </a:r>
                      <a:endParaRPr lang="ko-KR" altLang="en-US" sz="16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 </a:t>
                      </a:r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추가</a:t>
                      </a:r>
                      <a:r>
                        <a:rPr lang="en-US" altLang="ko-KR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866918"/>
                  </a:ext>
                </a:extLst>
              </a:tr>
              <a:tr h="1058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u="none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개인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운동기록</a:t>
                      </a:r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캘린더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메모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215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793789" y="4957879"/>
          <a:ext cx="8639176" cy="1267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9491">
                  <a:extLst>
                    <a:ext uri="{9D8B030D-6E8A-4147-A177-3AD203B41FA5}">
                      <a16:colId xmlns:a16="http://schemas.microsoft.com/office/drawing/2014/main" val="510040252"/>
                    </a:ext>
                  </a:extLst>
                </a:gridCol>
                <a:gridCol w="2210097">
                  <a:extLst>
                    <a:ext uri="{9D8B030D-6E8A-4147-A177-3AD203B41FA5}">
                      <a16:colId xmlns:a16="http://schemas.microsoft.com/office/drawing/2014/main" val="1326571399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1623014434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749383261"/>
                    </a:ext>
                  </a:extLst>
                </a:gridCol>
              </a:tblGrid>
              <a:tr h="36348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로그인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/SNS</a:t>
                      </a:r>
                      <a:r>
                        <a:rPr lang="en-US" altLang="ko-KR" sz="14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로그인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53476"/>
                  </a:ext>
                </a:extLst>
              </a:tr>
              <a:tr h="5404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회원정보</a:t>
                      </a:r>
                      <a:endParaRPr lang="en-US" altLang="ko-KR" sz="14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조회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탈퇴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작성한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 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65337"/>
                  </a:ext>
                </a:extLst>
              </a:tr>
              <a:tr h="3634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아이디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78074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793789" y="3023805"/>
          <a:ext cx="8639176" cy="19340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9491">
                  <a:extLst>
                    <a:ext uri="{9D8B030D-6E8A-4147-A177-3AD203B41FA5}">
                      <a16:colId xmlns:a16="http://schemas.microsoft.com/office/drawing/2014/main" val="4090743667"/>
                    </a:ext>
                  </a:extLst>
                </a:gridCol>
                <a:gridCol w="2210097">
                  <a:extLst>
                    <a:ext uri="{9D8B030D-6E8A-4147-A177-3AD203B41FA5}">
                      <a16:colId xmlns:a16="http://schemas.microsoft.com/office/drawing/2014/main" val="1280258143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2161937657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3104817357"/>
                    </a:ext>
                  </a:extLst>
                </a:gridCol>
              </a:tblGrid>
              <a:tr h="54049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조회 및 검색</a:t>
                      </a:r>
                      <a:endParaRPr lang="en-US" altLang="ko-KR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</a:p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705243"/>
                  </a:ext>
                </a:extLst>
              </a:tr>
              <a:tr h="622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02820"/>
                  </a:ext>
                </a:extLst>
              </a:tr>
              <a:tr h="771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59825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68" y="783240"/>
            <a:ext cx="896285" cy="896285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19" y="1788607"/>
            <a:ext cx="896285" cy="89628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19" y="3242264"/>
            <a:ext cx="896285" cy="89628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194249" y="136161"/>
            <a:ext cx="202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기능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29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202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분할도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65564" y="1318661"/>
            <a:ext cx="10742494" cy="4533499"/>
            <a:chOff x="1061610" y="1538791"/>
            <a:chExt cx="7054713" cy="2513130"/>
          </a:xfrm>
        </p:grpSpPr>
        <p:sp>
          <p:nvSpPr>
            <p:cNvPr id="16" name="Rectangle 252"/>
            <p:cNvSpPr>
              <a:spLocks noChangeArrowheads="1"/>
            </p:cNvSpPr>
            <p:nvPr/>
          </p:nvSpPr>
          <p:spPr bwMode="gray">
            <a:xfrm>
              <a:off x="4085631" y="1538791"/>
              <a:ext cx="888206" cy="2702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20574" anchor="ctr"/>
            <a:lstStyle/>
            <a:p>
              <a:pPr algn="ctr" eaLnBrk="0" latinLnBrk="0" hangingPunct="0">
                <a:defRPr/>
              </a:pPr>
              <a:r>
                <a:rPr lang="en-US" altLang="ko-KR" sz="13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1.Heal-lo</a:t>
              </a:r>
              <a:endParaRPr lang="ko-KR" altLang="en-US" sz="13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7" name="AutoShape 285"/>
            <p:cNvCxnSpPr>
              <a:cxnSpLocks noChangeShapeType="1"/>
              <a:stCxn id="16" idx="2"/>
              <a:endCxn id="55" idx="0"/>
            </p:cNvCxnSpPr>
            <p:nvPr/>
          </p:nvCxnSpPr>
          <p:spPr bwMode="auto">
            <a:xfrm rot="5400000">
              <a:off x="3387390" y="1422559"/>
              <a:ext cx="755842" cy="1528848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18" name="AutoShape 288"/>
            <p:cNvCxnSpPr>
              <a:cxnSpLocks noChangeShapeType="1"/>
              <a:stCxn id="16" idx="2"/>
              <a:endCxn id="57" idx="0"/>
            </p:cNvCxnSpPr>
            <p:nvPr/>
          </p:nvCxnSpPr>
          <p:spPr bwMode="auto">
            <a:xfrm rot="5400000">
              <a:off x="2687727" y="722896"/>
              <a:ext cx="755842" cy="292817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19" name="Text Box 201"/>
            <p:cNvSpPr txBox="1">
              <a:spLocks noChangeArrowheads="1"/>
            </p:cNvSpPr>
            <p:nvPr/>
          </p:nvSpPr>
          <p:spPr bwMode="auto">
            <a:xfrm>
              <a:off x="1223736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1.1.1 </a:t>
              </a:r>
              <a:r>
                <a:rPr lang="ko-KR" altLang="en-US" sz="900" b="1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운동시설업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검색</a:t>
              </a:r>
            </a:p>
          </p:txBody>
        </p:sp>
        <p:sp>
          <p:nvSpPr>
            <p:cNvPr id="20" name="Text Box 201"/>
            <p:cNvSpPr txBox="1">
              <a:spLocks noChangeArrowheads="1"/>
            </p:cNvSpPr>
            <p:nvPr/>
          </p:nvSpPr>
          <p:spPr bwMode="auto">
            <a:xfrm>
              <a:off x="2681790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1.2.1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캘린더 관리</a:t>
              </a:r>
            </a:p>
          </p:txBody>
        </p:sp>
        <p:cxnSp>
          <p:nvCxnSpPr>
            <p:cNvPr id="21" name="AutoShape 259"/>
            <p:cNvCxnSpPr>
              <a:cxnSpLocks noChangeShapeType="1"/>
              <a:stCxn id="58" idx="2"/>
              <a:endCxn id="19" idx="1"/>
            </p:cNvCxnSpPr>
            <p:nvPr/>
          </p:nvCxnSpPr>
          <p:spPr bwMode="auto">
            <a:xfrm rot="16200000" flipH="1">
              <a:off x="1049741" y="2876410"/>
              <a:ext cx="283095" cy="648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22" name="AutoShape 259"/>
            <p:cNvCxnSpPr>
              <a:cxnSpLocks noChangeShapeType="1"/>
              <a:stCxn id="56" idx="2"/>
              <a:endCxn id="20" idx="1"/>
            </p:cNvCxnSpPr>
            <p:nvPr/>
          </p:nvCxnSpPr>
          <p:spPr bwMode="auto">
            <a:xfrm rot="16200000" flipH="1">
              <a:off x="2495032" y="2863646"/>
              <a:ext cx="289523" cy="839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F1FBC87-5B89-4DFD-B0F4-C79716E8D2F5}"/>
                </a:ext>
              </a:extLst>
            </p:cNvPr>
            <p:cNvGrpSpPr/>
            <p:nvPr/>
          </p:nvGrpSpPr>
          <p:grpSpPr>
            <a:xfrm>
              <a:off x="1061610" y="2564905"/>
              <a:ext cx="1079897" cy="202406"/>
              <a:chOff x="416640" y="3275904"/>
              <a:chExt cx="1439862" cy="269875"/>
            </a:xfrm>
          </p:grpSpPr>
          <p:sp>
            <p:nvSpPr>
              <p:cNvPr id="57" name="Rectangle 253"/>
              <p:cNvSpPr>
                <a:spLocks noChangeArrowheads="1"/>
              </p:cNvSpPr>
              <p:nvPr/>
            </p:nvSpPr>
            <p:spPr bwMode="auto">
              <a:xfrm>
                <a:off x="416640" y="3275904"/>
                <a:ext cx="1439862" cy="269875"/>
              </a:xfrm>
              <a:prstGeom prst="rect">
                <a:avLst/>
              </a:prstGeom>
              <a:solidFill>
                <a:srgbClr val="F39C11"/>
              </a:solidFill>
              <a:ln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1.1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운동시설 정보 조회</a:t>
                </a: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438268" y="3330078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E28B2C2-9788-4E1A-86EF-E1235FC3E99E}"/>
                </a:ext>
              </a:extLst>
            </p:cNvPr>
            <p:cNvGrpSpPr/>
            <p:nvPr/>
          </p:nvGrpSpPr>
          <p:grpSpPr>
            <a:xfrm>
              <a:off x="2475995" y="2564905"/>
              <a:ext cx="1049780" cy="202406"/>
              <a:chOff x="2589575" y="3275903"/>
              <a:chExt cx="1399706" cy="269875"/>
            </a:xfrm>
          </p:grpSpPr>
          <p:sp>
            <p:nvSpPr>
              <p:cNvPr id="55" name="Rectangle 257"/>
              <p:cNvSpPr>
                <a:spLocks noChangeArrowheads="1"/>
              </p:cNvSpPr>
              <p:nvPr/>
            </p:nvSpPr>
            <p:spPr bwMode="auto">
              <a:xfrm>
                <a:off x="2589575" y="3275903"/>
                <a:ext cx="1399706" cy="269875"/>
              </a:xfrm>
              <a:prstGeom prst="rect">
                <a:avLst/>
              </a:prstGeom>
              <a:solidFill>
                <a:srgbClr val="F39C11"/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1.2 </a:t>
                </a:r>
                <a:r>
                  <a:rPr lang="ko-KR" altLang="en-US" sz="1000" b="1" dirty="0" err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운동기록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 저장</a:t>
                </a: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2643961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5" name="Text Box 201"/>
            <p:cNvSpPr txBox="1">
              <a:spLocks noChangeArrowheads="1"/>
            </p:cNvSpPr>
            <p:nvPr/>
          </p:nvSpPr>
          <p:spPr bwMode="auto">
            <a:xfrm>
              <a:off x="4229516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게시판 관리</a:t>
              </a:r>
            </a:p>
          </p:txBody>
        </p:sp>
        <p:cxnSp>
          <p:nvCxnSpPr>
            <p:cNvPr id="26" name="AutoShape 259"/>
            <p:cNvCxnSpPr>
              <a:cxnSpLocks noChangeShapeType="1"/>
              <a:endCxn id="25" idx="1"/>
            </p:cNvCxnSpPr>
            <p:nvPr/>
          </p:nvCxnSpPr>
          <p:spPr bwMode="auto">
            <a:xfrm rot="16200000" flipH="1">
              <a:off x="4032815" y="2853701"/>
              <a:ext cx="289523" cy="103884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DCD7D60-D058-4EC6-BB50-7DD4990101FF}"/>
                </a:ext>
              </a:extLst>
            </p:cNvPr>
            <p:cNvGrpSpPr/>
            <p:nvPr/>
          </p:nvGrpSpPr>
          <p:grpSpPr>
            <a:xfrm>
              <a:off x="3975082" y="2564905"/>
              <a:ext cx="1078529" cy="202406"/>
              <a:chOff x="4791506" y="3275903"/>
              <a:chExt cx="1438038" cy="269875"/>
            </a:xfrm>
          </p:grpSpPr>
          <p:sp>
            <p:nvSpPr>
              <p:cNvPr id="53" name="Rectangle 257"/>
              <p:cNvSpPr>
                <a:spLocks noChangeArrowheads="1"/>
              </p:cNvSpPr>
              <p:nvPr/>
            </p:nvSpPr>
            <p:spPr bwMode="auto">
              <a:xfrm>
                <a:off x="4829838" y="3275903"/>
                <a:ext cx="1399706" cy="269875"/>
              </a:xfrm>
              <a:prstGeom prst="rect">
                <a:avLst/>
              </a:prstGeom>
              <a:solidFill>
                <a:srgbClr val="F39C11"/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1.3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정보 공유</a:t>
                </a: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4791506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9" name="Text Box 201">
              <a:extLst>
                <a:ext uri="{FF2B5EF4-FFF2-40B4-BE49-F238E27FC236}">
                  <a16:creationId xmlns:a16="http://schemas.microsoft.com/office/drawing/2014/main" id="{32D19A73-7B67-452D-B1CE-1078F857CB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회원가입</a:t>
              </a:r>
            </a:p>
          </p:txBody>
        </p:sp>
        <p:cxnSp>
          <p:nvCxnSpPr>
            <p:cNvPr id="30" name="AutoShape 259">
              <a:extLst>
                <a:ext uri="{FF2B5EF4-FFF2-40B4-BE49-F238E27FC236}">
                  <a16:creationId xmlns:a16="http://schemas.microsoft.com/office/drawing/2014/main" id="{4A8572C7-0B79-474D-B05D-9E12F927C549}"/>
                </a:ext>
              </a:extLst>
            </p:cNvPr>
            <p:cNvCxnSpPr>
              <a:cxnSpLocks noChangeShapeType="1"/>
              <a:endCxn id="29" idx="1"/>
            </p:cNvCxnSpPr>
            <p:nvPr/>
          </p:nvCxnSpPr>
          <p:spPr bwMode="auto">
            <a:xfrm rot="16200000" flipH="1">
              <a:off x="5458728" y="2870761"/>
              <a:ext cx="289523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BDAC91C-A4CB-4241-A8F2-F54B45D8BD12}"/>
                </a:ext>
              </a:extLst>
            </p:cNvPr>
            <p:cNvGrpSpPr/>
            <p:nvPr/>
          </p:nvGrpSpPr>
          <p:grpSpPr>
            <a:xfrm>
              <a:off x="5285325" y="2564905"/>
              <a:ext cx="1211264" cy="202406"/>
              <a:chOff x="6813416" y="3275903"/>
              <a:chExt cx="1615017" cy="269875"/>
            </a:xfrm>
          </p:grpSpPr>
          <p:sp>
            <p:nvSpPr>
              <p:cNvPr id="51" name="Rectangle 257">
                <a:extLst>
                  <a:ext uri="{FF2B5EF4-FFF2-40B4-BE49-F238E27FC236}">
                    <a16:creationId xmlns:a16="http://schemas.microsoft.com/office/drawing/2014/main" id="{B9C4467C-DF39-45CE-A58C-C4EEEEF75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8727" y="3275903"/>
                <a:ext cx="1399706" cy="2698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latin typeface="맑은 고딕" pitchFamily="50" charset="-127"/>
                    <a:ea typeface="맑은 고딕" pitchFamily="50" charset="-127"/>
                  </a:rPr>
                  <a:t>1.4 </a:t>
                </a:r>
                <a:r>
                  <a:rPr lang="ko-KR" altLang="en-US" sz="1000" b="1" dirty="0">
                    <a:latin typeface="맑은 고딕" pitchFamily="50" charset="-127"/>
                    <a:ea typeface="맑은 고딕" pitchFamily="50" charset="-127"/>
                  </a:rPr>
                  <a:t>개인 계정 관리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04ED32B-C15E-4CAC-B398-FE695A02193E}"/>
                  </a:ext>
                </a:extLst>
              </p:cNvPr>
              <p:cNvSpPr/>
              <p:nvPr/>
            </p:nvSpPr>
            <p:spPr>
              <a:xfrm>
                <a:off x="6813416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cxnSp>
          <p:nvCxnSpPr>
            <p:cNvPr id="32" name="AutoShape 259">
              <a:extLst>
                <a:ext uri="{FF2B5EF4-FFF2-40B4-BE49-F238E27FC236}">
                  <a16:creationId xmlns:a16="http://schemas.microsoft.com/office/drawing/2014/main" id="{49B50A09-0ACF-4998-897B-C4A8EDA1BF58}"/>
                </a:ext>
              </a:extLst>
            </p:cNvPr>
            <p:cNvCxnSpPr>
              <a:cxnSpLocks noChangeShapeType="1"/>
              <a:endCxn id="42" idx="1"/>
            </p:cNvCxnSpPr>
            <p:nvPr/>
          </p:nvCxnSpPr>
          <p:spPr bwMode="auto">
            <a:xfrm rot="16200000" flipH="1">
              <a:off x="6836612" y="2870818"/>
              <a:ext cx="289523" cy="69652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CED7F85-8CC6-4721-B498-6AD0EB6367EA}"/>
                </a:ext>
              </a:extLst>
            </p:cNvPr>
            <p:cNvGrpSpPr/>
            <p:nvPr/>
          </p:nvGrpSpPr>
          <p:grpSpPr>
            <a:xfrm>
              <a:off x="6669582" y="2564905"/>
              <a:ext cx="1204935" cy="202406"/>
              <a:chOff x="8423505" y="3275903"/>
              <a:chExt cx="1606581" cy="269875"/>
            </a:xfrm>
          </p:grpSpPr>
          <p:sp>
            <p:nvSpPr>
              <p:cNvPr id="49" name="Rectangle 257">
                <a:extLst>
                  <a:ext uri="{FF2B5EF4-FFF2-40B4-BE49-F238E27FC236}">
                    <a16:creationId xmlns:a16="http://schemas.microsoft.com/office/drawing/2014/main" id="{A41232CD-5027-42A8-BB63-C0AF32A21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0380" y="3275903"/>
                <a:ext cx="1399706" cy="2698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latin typeface="맑은 고딕" pitchFamily="50" charset="-127"/>
                    <a:ea typeface="맑은 고딕" pitchFamily="50" charset="-127"/>
                  </a:rPr>
                  <a:t>1.5 </a:t>
                </a:r>
                <a:r>
                  <a:rPr lang="ko-KR" altLang="en-US" sz="1000" b="1" dirty="0">
                    <a:latin typeface="맑은 고딕" pitchFamily="50" charset="-127"/>
                    <a:ea typeface="맑은 고딕" pitchFamily="50" charset="-127"/>
                  </a:rPr>
                  <a:t>사이트 관리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304D230-AA53-4016-9440-53746B3F6059}"/>
                  </a:ext>
                </a:extLst>
              </p:cNvPr>
              <p:cNvSpPr/>
              <p:nvPr/>
            </p:nvSpPr>
            <p:spPr>
              <a:xfrm>
                <a:off x="8423505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cxnSp>
          <p:nvCxnSpPr>
            <p:cNvPr id="34" name="AutoShape 285">
              <a:extLst>
                <a:ext uri="{FF2B5EF4-FFF2-40B4-BE49-F238E27FC236}">
                  <a16:creationId xmlns:a16="http://schemas.microsoft.com/office/drawing/2014/main" id="{5EF607F8-BB04-4308-9E61-7E6E01393195}"/>
                </a:ext>
              </a:extLst>
            </p:cNvPr>
            <p:cNvCxnSpPr>
              <a:cxnSpLocks noChangeShapeType="1"/>
              <a:stCxn id="16" idx="2"/>
              <a:endCxn id="51" idx="0"/>
            </p:cNvCxnSpPr>
            <p:nvPr/>
          </p:nvCxnSpPr>
          <p:spPr bwMode="auto">
            <a:xfrm rot="16200000" flipH="1">
              <a:off x="4872796" y="1466002"/>
              <a:ext cx="755842" cy="144196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35" name="AutoShape 285">
              <a:extLst>
                <a:ext uri="{FF2B5EF4-FFF2-40B4-BE49-F238E27FC236}">
                  <a16:creationId xmlns:a16="http://schemas.microsoft.com/office/drawing/2014/main" id="{D17D2509-E532-4917-856A-3DB9539F17F7}"/>
                </a:ext>
              </a:extLst>
            </p:cNvPr>
            <p:cNvCxnSpPr>
              <a:cxnSpLocks noChangeShapeType="1"/>
              <a:stCxn id="16" idx="2"/>
              <a:endCxn id="49" idx="0"/>
            </p:cNvCxnSpPr>
            <p:nvPr/>
          </p:nvCxnSpPr>
          <p:spPr bwMode="auto">
            <a:xfrm rot="16200000" flipH="1">
              <a:off x="5561760" y="777038"/>
              <a:ext cx="755842" cy="281989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36" name="Text Box 201">
              <a:extLst>
                <a:ext uri="{FF2B5EF4-FFF2-40B4-BE49-F238E27FC236}">
                  <a16:creationId xmlns:a16="http://schemas.microsoft.com/office/drawing/2014/main" id="{1D8B0BDF-D1C1-421A-AF47-399CCE3AB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516" y="327647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댓글 관리</a:t>
              </a:r>
            </a:p>
          </p:txBody>
        </p:sp>
        <p:cxnSp>
          <p:nvCxnSpPr>
            <p:cNvPr id="37" name="AutoShape 259">
              <a:extLst>
                <a:ext uri="{FF2B5EF4-FFF2-40B4-BE49-F238E27FC236}">
                  <a16:creationId xmlns:a16="http://schemas.microsoft.com/office/drawing/2014/main" id="{6FA53AF9-9FF3-4CC2-961A-700332AB15CE}"/>
                </a:ext>
              </a:extLst>
            </p:cNvPr>
            <p:cNvCxnSpPr>
              <a:cxnSpLocks noChangeShapeType="1"/>
              <a:endCxn id="36" idx="1"/>
            </p:cNvCxnSpPr>
            <p:nvPr/>
          </p:nvCxnSpPr>
          <p:spPr bwMode="auto">
            <a:xfrm rot="16200000" flipH="1">
              <a:off x="3879278" y="3007236"/>
              <a:ext cx="596593" cy="103884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38" name="Text Box 201">
              <a:extLst>
                <a:ext uri="{FF2B5EF4-FFF2-40B4-BE49-F238E27FC236}">
                  <a16:creationId xmlns:a16="http://schemas.microsoft.com/office/drawing/2014/main" id="{4EC3522F-1E7B-49CB-836B-1829CE5EA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27647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로그인</a:t>
              </a:r>
            </a:p>
          </p:txBody>
        </p:sp>
        <p:cxnSp>
          <p:nvCxnSpPr>
            <p:cNvPr id="39" name="AutoShape 259">
              <a:extLst>
                <a:ext uri="{FF2B5EF4-FFF2-40B4-BE49-F238E27FC236}">
                  <a16:creationId xmlns:a16="http://schemas.microsoft.com/office/drawing/2014/main" id="{0504E73E-4040-440C-A470-E6078DDCF2EA}"/>
                </a:ext>
              </a:extLst>
            </p:cNvPr>
            <p:cNvCxnSpPr>
              <a:cxnSpLocks noChangeShapeType="1"/>
              <a:endCxn id="38" idx="1"/>
            </p:cNvCxnSpPr>
            <p:nvPr/>
          </p:nvCxnSpPr>
          <p:spPr bwMode="auto">
            <a:xfrm rot="16200000" flipH="1">
              <a:off x="5305190" y="3024296"/>
              <a:ext cx="596593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0" name="Text Box 201">
              <a:extLst>
                <a:ext uri="{FF2B5EF4-FFF2-40B4-BE49-F238E27FC236}">
                  <a16:creationId xmlns:a16="http://schemas.microsoft.com/office/drawing/2014/main" id="{A686498E-A563-4F81-BBDE-4A7D1A3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566420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1.4.3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정보 찾기</a:t>
              </a:r>
            </a:p>
          </p:txBody>
        </p:sp>
        <p:cxnSp>
          <p:nvCxnSpPr>
            <p:cNvPr id="41" name="AutoShape 259">
              <a:extLst>
                <a:ext uri="{FF2B5EF4-FFF2-40B4-BE49-F238E27FC236}">
                  <a16:creationId xmlns:a16="http://schemas.microsoft.com/office/drawing/2014/main" id="{D13FEF6D-1E3C-4C0A-B690-94D49CA7FD6D}"/>
                </a:ext>
              </a:extLst>
            </p:cNvPr>
            <p:cNvCxnSpPr>
              <a:cxnSpLocks noChangeShapeType="1"/>
              <a:endCxn id="40" idx="1"/>
            </p:cNvCxnSpPr>
            <p:nvPr/>
          </p:nvCxnSpPr>
          <p:spPr bwMode="auto">
            <a:xfrm rot="16200000" flipH="1">
              <a:off x="5160220" y="3169269"/>
              <a:ext cx="886538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2" name="Text Box 201">
              <a:extLst>
                <a:ext uri="{FF2B5EF4-FFF2-40B4-BE49-F238E27FC236}">
                  <a16:creationId xmlns:a16="http://schemas.microsoft.com/office/drawing/2014/main" id="{03B4EC7D-CD09-4514-8EA0-09FA1FE18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6200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1.5.1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관리</a:t>
              </a:r>
            </a:p>
          </p:txBody>
        </p:sp>
        <p:sp>
          <p:nvSpPr>
            <p:cNvPr id="43" name="Text Box 201">
              <a:extLst>
                <a:ext uri="{FF2B5EF4-FFF2-40B4-BE49-F238E27FC236}">
                  <a16:creationId xmlns:a16="http://schemas.microsoft.com/office/drawing/2014/main" id="{1D8B0BDF-D1C1-421A-AF47-399CCE3AB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516" y="3566420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1.3.3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리뷰 관리</a:t>
              </a:r>
            </a:p>
          </p:txBody>
        </p:sp>
        <p:cxnSp>
          <p:nvCxnSpPr>
            <p:cNvPr id="44" name="AutoShape 259">
              <a:extLst>
                <a:ext uri="{FF2B5EF4-FFF2-40B4-BE49-F238E27FC236}">
                  <a16:creationId xmlns:a16="http://schemas.microsoft.com/office/drawing/2014/main" id="{97BA2561-8BB9-460F-8C99-778A74ACDE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3725301" y="3161944"/>
              <a:ext cx="886538" cy="839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5" name="Text Box 201">
              <a:extLst>
                <a:ext uri="{FF2B5EF4-FFF2-40B4-BE49-F238E27FC236}">
                  <a16:creationId xmlns:a16="http://schemas.microsoft.com/office/drawing/2014/main" id="{A686498E-A563-4F81-BBDE-4A7D1A3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856366"/>
              <a:ext cx="1192702" cy="19555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1.4.4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정보 수정 및 탈퇴</a:t>
              </a:r>
            </a:p>
          </p:txBody>
        </p:sp>
        <p:cxnSp>
          <p:nvCxnSpPr>
            <p:cNvPr id="46" name="AutoShape 259">
              <a:extLst>
                <a:ext uri="{FF2B5EF4-FFF2-40B4-BE49-F238E27FC236}">
                  <a16:creationId xmlns:a16="http://schemas.microsoft.com/office/drawing/2014/main" id="{D13FEF6D-1E3C-4C0A-B690-94D49CA7FD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5160081" y="3448356"/>
              <a:ext cx="886538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7" name="Text Box 201">
              <a:extLst>
                <a:ext uri="{FF2B5EF4-FFF2-40B4-BE49-F238E27FC236}">
                  <a16:creationId xmlns:a16="http://schemas.microsoft.com/office/drawing/2014/main" id="{03B4EC7D-CD09-4514-8EA0-09FA1FE18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6311" y="3267000"/>
              <a:ext cx="1080012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1.5.2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게시물 관리</a:t>
              </a:r>
            </a:p>
          </p:txBody>
        </p:sp>
        <p:cxnSp>
          <p:nvCxnSpPr>
            <p:cNvPr id="48" name="AutoShape 259">
              <a:extLst>
                <a:ext uri="{FF2B5EF4-FFF2-40B4-BE49-F238E27FC236}">
                  <a16:creationId xmlns:a16="http://schemas.microsoft.com/office/drawing/2014/main" id="{49B50A09-0ACF-4998-897B-C4A8EDA1BF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6827305" y="3159214"/>
              <a:ext cx="317506" cy="79016"/>
            </a:xfrm>
            <a:prstGeom prst="bentConnector3">
              <a:avLst>
                <a:gd name="adj1" fmla="val 94756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</p:grpSp>
      <p:cxnSp>
        <p:nvCxnSpPr>
          <p:cNvPr id="6" name="직선 연결선 5"/>
          <p:cNvCxnSpPr>
            <a:stCxn id="16" idx="2"/>
            <a:endCxn id="53" idx="0"/>
          </p:cNvCxnSpPr>
          <p:nvPr/>
        </p:nvCxnSpPr>
        <p:spPr>
          <a:xfrm flipH="1">
            <a:off x="6145072" y="1806212"/>
            <a:ext cx="1544" cy="13634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32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4990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운동시설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5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106540"/>
              </p:ext>
            </p:extLst>
          </p:nvPr>
        </p:nvGraphicFramePr>
        <p:xfrm>
          <a:off x="1392405" y="613216"/>
          <a:ext cx="9177690" cy="781812"/>
        </p:xfrm>
        <a:graphic>
          <a:graphicData uri="http://schemas.openxmlformats.org/drawingml/2006/table">
            <a:tbl>
              <a:tblPr/>
              <a:tblGrid>
                <a:gridCol w="1288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5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84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3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endParaRPr kumimoji="0" lang="en-US" altLang="ko-KR" sz="1100" b="0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(L.1)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작성자</a:t>
                      </a:r>
                      <a:endParaRPr kumimoji="0" lang="ko-KR" altLang="en-US" sz="11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.1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 정보 조회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.1.1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운동시설업</a:t>
                      </a: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검색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152524"/>
              </p:ext>
            </p:extLst>
          </p:nvPr>
        </p:nvGraphicFramePr>
        <p:xfrm>
          <a:off x="1392406" y="1472051"/>
          <a:ext cx="9176134" cy="4948912"/>
        </p:xfrm>
        <a:graphic>
          <a:graphicData uri="http://schemas.openxmlformats.org/drawingml/2006/table">
            <a:tbl>
              <a:tblPr/>
              <a:tblGrid>
                <a:gridCol w="985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4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6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1704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kumimoji="0" lang="ko-KR" altLang="en-US" sz="1100" b="1" i="0" u="none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개요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사용자에게 다양한 운동시설 </a:t>
                      </a:r>
                      <a:r>
                        <a:rPr kumimoji="0" lang="ko-KR" altLang="en-US" sz="1000" b="1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조회방법을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제공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하여 편리성을 높여 주는 프로세스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AutoNum type="arabicParenR"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검색방법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선택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사용자가 원하는 검색방식을 선택할 수 있다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2)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카테고리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원하는 운동시설을 분류할 수 있게 지역 및 종목별 카테고리를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검색창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상호명을 통한 검색을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4)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즐겨찾기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사용자가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즐겨찾기한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상세페이지로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바로가는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기능을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지도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지도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API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를 통해 지도를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지도를 통해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위치정보를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6)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리스트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운동시설정보 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db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 통해 정보를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 목록을 만들어 사용자에게 간단한 정보를 미리 보여준다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7)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실행 순서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검색방법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선택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지도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api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통해 지도를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db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 통해 운동시설 정보를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 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지도에 아이콘 및 상호명을 표시 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 정보를 기반으로 목록 생성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상세페이지 조회           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0792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주요변화 사항</a:t>
                      </a:r>
                      <a:endParaRPr kumimoji="0" lang="ko-KR" altLang="en-US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(As-Is)</a:t>
                      </a:r>
                      <a:endParaRPr kumimoji="0" lang="en-US" altLang="ko-KR" sz="1100" b="1" i="0" u="sng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사용자에게 다양한 검색 방법을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지도를 통해 위치정보를 편리하게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리스트를 통해 간단한 정보를 미리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30" y="1738849"/>
            <a:ext cx="2252312" cy="3594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96701" y="5120639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3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5239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운동시설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268602"/>
              </p:ext>
            </p:extLst>
          </p:nvPr>
        </p:nvGraphicFramePr>
        <p:xfrm>
          <a:off x="653112" y="1228543"/>
          <a:ext cx="11027009" cy="4584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396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순서도: 수행의 시작/종료 11"/>
          <p:cNvSpPr/>
          <p:nvPr/>
        </p:nvSpPr>
        <p:spPr>
          <a:xfrm>
            <a:off x="4693413" y="1578058"/>
            <a:ext cx="1072825" cy="296230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>
                <a:solidFill>
                  <a:srgbClr val="000000"/>
                </a:solidFill>
                <a:latin typeface="Arial"/>
                <a:ea typeface="맑은 고딕"/>
              </a:rPr>
              <a:t>운동시설 검색 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>
          <a:xfrm>
            <a:off x="5242468" y="3584757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3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아이콘 및 이름 지도에 표시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>
          <a:xfrm>
            <a:off x="5242468" y="4286778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4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운동시설 목록 생성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18412" y="2553512"/>
            <a:ext cx="593762" cy="21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 err="1">
                <a:latin typeface="+mj-ea"/>
                <a:ea typeface="+mj-ea"/>
              </a:rPr>
              <a:t>검색창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6704" y="2616329"/>
            <a:ext cx="763408" cy="21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+mj-ea"/>
                <a:ea typeface="+mj-ea"/>
              </a:rPr>
              <a:t>카테고리</a:t>
            </a:r>
          </a:p>
        </p:txBody>
      </p:sp>
      <p:sp>
        <p:nvSpPr>
          <p:cNvPr id="19" name="AutoShape 36"/>
          <p:cNvSpPr>
            <a:spLocks noChangeArrowheads="1"/>
          </p:cNvSpPr>
          <p:nvPr/>
        </p:nvSpPr>
        <p:spPr>
          <a:xfrm>
            <a:off x="2704146" y="3771538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en-US" altLang="ko-KR" sz="900" b="0" dirty="0">
                <a:latin typeface="+mn-lt"/>
                <a:ea typeface="+mn-ea"/>
              </a:rPr>
              <a:t>5.</a:t>
            </a:r>
            <a:r>
              <a:rPr lang="ko-KR" altLang="en-US" sz="900" b="0" dirty="0">
                <a:latin typeface="+mn-lt"/>
                <a:ea typeface="+mn-ea"/>
              </a:rPr>
              <a:t>운동시설 선택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>
          <a:xfrm>
            <a:off x="3522029" y="4755836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>
                <a:solidFill>
                  <a:srgbClr val="000000"/>
                </a:solidFill>
                <a:latin typeface="Arial"/>
                <a:ea typeface="맑은 고딕"/>
              </a:rPr>
              <a:t>6</a:t>
            </a:r>
            <a:r>
              <a:rPr kumimoji="0" lang="en-US" altLang="ko-KR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상세페이지 조회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>
          <a:xfrm>
            <a:off x="2740773" y="5428590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즐겨찾기 추가</a:t>
            </a:r>
          </a:p>
        </p:txBody>
      </p:sp>
      <p:sp>
        <p:nvSpPr>
          <p:cNvPr id="22" name="AutoShape 8"/>
          <p:cNvSpPr>
            <a:spLocks noChangeArrowheads="1"/>
          </p:cNvSpPr>
          <p:nvPr/>
        </p:nvSpPr>
        <p:spPr>
          <a:xfrm>
            <a:off x="4220670" y="5410265"/>
            <a:ext cx="971070" cy="36004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리뷰관리</a:t>
            </a:r>
            <a:endParaRPr kumimoji="0" lang="ko-KR" altLang="en-US" sz="11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2.3.3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>
          <a:xfrm>
            <a:off x="3372593" y="2926724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즐겨찾기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 목록 선택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44732" y="2032785"/>
            <a:ext cx="763408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 err="1">
                <a:latin typeface="+mj-ea"/>
                <a:ea typeface="+mj-ea"/>
              </a:rPr>
              <a:t>즐겨찾기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25" name="AutoShape 36"/>
          <p:cNvSpPr>
            <a:spLocks noChangeArrowheads="1"/>
          </p:cNvSpPr>
          <p:nvPr/>
        </p:nvSpPr>
        <p:spPr>
          <a:xfrm>
            <a:off x="4618445" y="2034392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en-US" altLang="ko-KR" sz="900" b="0" dirty="0">
                <a:latin typeface="+mn-lt"/>
                <a:ea typeface="+mn-ea"/>
              </a:rPr>
              <a:t>1.</a:t>
            </a:r>
            <a:r>
              <a:rPr lang="ko-KR" altLang="en-US" sz="900" b="0" dirty="0">
                <a:latin typeface="+mn-lt"/>
                <a:ea typeface="+mn-ea"/>
              </a:rPr>
              <a:t>검색 방법</a:t>
            </a:r>
            <a:endParaRPr lang="en-US" altLang="ko-KR" sz="900" b="0" dirty="0">
              <a:latin typeface="+mn-lt"/>
              <a:ea typeface="+mn-ea"/>
            </a:endParaRPr>
          </a:p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선택</a:t>
            </a:r>
            <a:endParaRPr lang="en-US" altLang="ko-KR" sz="900" b="0" dirty="0">
              <a:latin typeface="+mn-lt"/>
              <a:ea typeface="+mn-ea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>
          <a:xfrm>
            <a:off x="4660118" y="2924353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운동</a:t>
            </a:r>
            <a:r>
              <a:rPr kumimoji="0" lang="ko-KR" altLang="en-US" sz="900" b="0" kern="0" dirty="0" err="1">
                <a:solidFill>
                  <a:srgbClr val="000000"/>
                </a:solidFill>
                <a:latin typeface="Arial"/>
                <a:ea typeface="맑은 고딕"/>
              </a:rPr>
              <a:t>시설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명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 검색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>
          <a:xfrm>
            <a:off x="5937781" y="2926725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kern="0" dirty="0">
                <a:solidFill>
                  <a:srgbClr val="000000"/>
                </a:solidFill>
                <a:latin typeface="Arial"/>
                <a:ea typeface="맑은 고딕"/>
              </a:rPr>
              <a:t>카테고리 선택</a:t>
            </a:r>
            <a:endParaRPr kumimoji="0" lang="ko-KR" altLang="en-US" sz="9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</p:txBody>
      </p:sp>
      <p:cxnSp>
        <p:nvCxnSpPr>
          <p:cNvPr id="29" name="꺾인 연결선 28"/>
          <p:cNvCxnSpPr>
            <a:stCxn id="23" idx="1"/>
            <a:endCxn id="19" idx="0"/>
          </p:cNvCxnSpPr>
          <p:nvPr/>
        </p:nvCxnSpPr>
        <p:spPr>
          <a:xfrm rot="10800000" flipV="1">
            <a:off x="3315527" y="3061578"/>
            <a:ext cx="57066" cy="70996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3" idx="2"/>
            <a:endCxn id="16" idx="0"/>
          </p:cNvCxnSpPr>
          <p:nvPr/>
        </p:nvCxnSpPr>
        <p:spPr>
          <a:xfrm>
            <a:off x="5812175" y="3854464"/>
            <a:ext cx="0" cy="4323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6" idx="1"/>
            <a:endCxn id="19" idx="3"/>
          </p:cNvCxnSpPr>
          <p:nvPr/>
        </p:nvCxnSpPr>
        <p:spPr>
          <a:xfrm rot="10800000">
            <a:off x="3926908" y="3997384"/>
            <a:ext cx="1315560" cy="424248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endCxn id="20" idx="1"/>
          </p:cNvCxnSpPr>
          <p:nvPr/>
        </p:nvCxnSpPr>
        <p:spPr>
          <a:xfrm rot="16200000" flipH="1">
            <a:off x="3022529" y="4391190"/>
            <a:ext cx="700130" cy="29887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0" idx="2"/>
            <a:endCxn id="21" idx="0"/>
          </p:cNvCxnSpPr>
          <p:nvPr/>
        </p:nvCxnSpPr>
        <p:spPr>
          <a:xfrm rot="5400000">
            <a:off x="3499585" y="4836438"/>
            <a:ext cx="403047" cy="78125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0" idx="2"/>
            <a:endCxn id="22" idx="0"/>
          </p:cNvCxnSpPr>
          <p:nvPr/>
        </p:nvCxnSpPr>
        <p:spPr>
          <a:xfrm rot="16200000" flipH="1">
            <a:off x="4206609" y="4910669"/>
            <a:ext cx="384722" cy="614469"/>
          </a:xfrm>
          <a:prstGeom prst="bentConnector3">
            <a:avLst>
              <a:gd name="adj1" fmla="val 5214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6" idx="2"/>
            <a:endCxn id="13" idx="0"/>
          </p:cNvCxnSpPr>
          <p:nvPr/>
        </p:nvCxnSpPr>
        <p:spPr>
          <a:xfrm>
            <a:off x="5229825" y="3194060"/>
            <a:ext cx="582350" cy="3906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7" idx="2"/>
            <a:endCxn id="13" idx="0"/>
          </p:cNvCxnSpPr>
          <p:nvPr/>
        </p:nvCxnSpPr>
        <p:spPr>
          <a:xfrm flipH="1">
            <a:off x="5812175" y="3196432"/>
            <a:ext cx="695313" cy="3883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5" idx="3"/>
            <a:endCxn id="27" idx="0"/>
          </p:cNvCxnSpPr>
          <p:nvPr/>
        </p:nvCxnSpPr>
        <p:spPr>
          <a:xfrm>
            <a:off x="5841207" y="2260238"/>
            <a:ext cx="666281" cy="66648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utoShape 10"/>
          <p:cNvSpPr>
            <a:spLocks noChangeArrowheads="1"/>
          </p:cNvSpPr>
          <p:nvPr/>
        </p:nvSpPr>
        <p:spPr bwMode="auto">
          <a:xfrm>
            <a:off x="9834709" y="4956382"/>
            <a:ext cx="1256657" cy="541707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운동시설 정보</a:t>
            </a:r>
            <a:endParaRPr kumimoji="0" lang="en-US" altLang="ko-KR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API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40" name="AutoShape 4"/>
          <p:cNvSpPr>
            <a:spLocks noChangeArrowheads="1"/>
          </p:cNvSpPr>
          <p:nvPr/>
        </p:nvSpPr>
        <p:spPr bwMode="auto">
          <a:xfrm>
            <a:off x="9834709" y="4085035"/>
            <a:ext cx="1256657" cy="670801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kern="0" noProof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운동시설 정보</a:t>
            </a:r>
            <a:endParaRPr kumimoji="0" lang="en-US" altLang="ko-KR" sz="1100" b="0" kern="0" noProof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DB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41" name="꺾인 연결선 40"/>
          <p:cNvCxnSpPr>
            <a:stCxn id="40" idx="4"/>
            <a:endCxn id="39" idx="0"/>
          </p:cNvCxnSpPr>
          <p:nvPr/>
        </p:nvCxnSpPr>
        <p:spPr>
          <a:xfrm>
            <a:off x="11091366" y="4420436"/>
            <a:ext cx="12700" cy="8068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utoShape 10"/>
          <p:cNvSpPr>
            <a:spLocks noChangeArrowheads="1"/>
          </p:cNvSpPr>
          <p:nvPr/>
        </p:nvSpPr>
        <p:spPr bwMode="auto">
          <a:xfrm>
            <a:off x="9768996" y="2382151"/>
            <a:ext cx="1256657" cy="518168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지도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API</a:t>
            </a:r>
          </a:p>
        </p:txBody>
      </p:sp>
      <p:sp>
        <p:nvSpPr>
          <p:cNvPr id="43" name="AutoShape 36"/>
          <p:cNvSpPr>
            <a:spLocks noChangeArrowheads="1"/>
          </p:cNvSpPr>
          <p:nvPr/>
        </p:nvSpPr>
        <p:spPr>
          <a:xfrm>
            <a:off x="2356360" y="2025096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로그인 상태</a:t>
            </a:r>
            <a:endParaRPr lang="en-US" altLang="ko-KR" sz="900" b="0" dirty="0">
              <a:latin typeface="+mn-lt"/>
              <a:ea typeface="+mn-ea"/>
            </a:endParaRPr>
          </a:p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확인</a:t>
            </a:r>
          </a:p>
        </p:txBody>
      </p:sp>
      <p:sp>
        <p:nvSpPr>
          <p:cNvPr id="44" name="AutoShape 8"/>
          <p:cNvSpPr>
            <a:spLocks noChangeArrowheads="1"/>
          </p:cNvSpPr>
          <p:nvPr/>
        </p:nvSpPr>
        <p:spPr>
          <a:xfrm>
            <a:off x="944911" y="2068005"/>
            <a:ext cx="971070" cy="36004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  <a:endParaRPr kumimoji="0" lang="ko-KR" altLang="en-US" sz="11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2.4.2</a:t>
            </a:r>
          </a:p>
        </p:txBody>
      </p:sp>
      <p:cxnSp>
        <p:nvCxnSpPr>
          <p:cNvPr id="45" name="꺾인 연결선 44"/>
          <p:cNvCxnSpPr>
            <a:stCxn id="43" idx="2"/>
            <a:endCxn id="23" idx="0"/>
          </p:cNvCxnSpPr>
          <p:nvPr/>
        </p:nvCxnSpPr>
        <p:spPr>
          <a:xfrm rot="16200000" flipH="1">
            <a:off x="3230052" y="2214475"/>
            <a:ext cx="449937" cy="974559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5" idx="1"/>
            <a:endCxn id="43" idx="3"/>
          </p:cNvCxnSpPr>
          <p:nvPr/>
        </p:nvCxnSpPr>
        <p:spPr>
          <a:xfrm flipH="1" flipV="1">
            <a:off x="3579122" y="2250942"/>
            <a:ext cx="1039323" cy="92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43" idx="1"/>
            <a:endCxn id="44" idx="3"/>
          </p:cNvCxnSpPr>
          <p:nvPr/>
        </p:nvCxnSpPr>
        <p:spPr>
          <a:xfrm flipH="1" flipV="1">
            <a:off x="1915981" y="2248025"/>
            <a:ext cx="440379" cy="29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916979" y="2471058"/>
            <a:ext cx="763408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+mj-ea"/>
                <a:ea typeface="+mj-ea"/>
              </a:rPr>
              <a:t>Y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032149" y="2040350"/>
            <a:ext cx="563110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+mj-ea"/>
                <a:ea typeface="+mj-ea"/>
              </a:rPr>
              <a:t>N</a:t>
            </a:r>
            <a:endParaRPr lang="ko-KR" altLang="en-US" sz="800" dirty="0">
              <a:latin typeface="+mj-ea"/>
              <a:ea typeface="+mj-ea"/>
            </a:endParaRPr>
          </a:p>
        </p:txBody>
      </p:sp>
      <p:cxnSp>
        <p:nvCxnSpPr>
          <p:cNvPr id="50" name="꺾인 연결선 49"/>
          <p:cNvCxnSpPr>
            <a:stCxn id="42" idx="0"/>
            <a:endCxn id="40" idx="4"/>
          </p:cNvCxnSpPr>
          <p:nvPr/>
        </p:nvCxnSpPr>
        <p:spPr>
          <a:xfrm>
            <a:off x="11025653" y="2641235"/>
            <a:ext cx="65713" cy="1779201"/>
          </a:xfrm>
          <a:prstGeom prst="bentConnector3">
            <a:avLst>
              <a:gd name="adj1" fmla="val 44787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0" idx="2"/>
            <a:endCxn id="13" idx="3"/>
          </p:cNvCxnSpPr>
          <p:nvPr/>
        </p:nvCxnSpPr>
        <p:spPr>
          <a:xfrm rot="10800000">
            <a:off x="6381881" y="3719612"/>
            <a:ext cx="3452828" cy="700825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0" idx="2"/>
            <a:endCxn id="16" idx="3"/>
          </p:cNvCxnSpPr>
          <p:nvPr/>
        </p:nvCxnSpPr>
        <p:spPr>
          <a:xfrm rot="10800000" flipV="1">
            <a:off x="6381881" y="4420436"/>
            <a:ext cx="3452828" cy="1196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2" idx="3"/>
            <a:endCxn id="13" idx="3"/>
          </p:cNvCxnSpPr>
          <p:nvPr/>
        </p:nvCxnSpPr>
        <p:spPr>
          <a:xfrm flipH="1">
            <a:off x="6381881" y="2641235"/>
            <a:ext cx="3387115" cy="1078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/>
          <p:nvPr/>
        </p:nvCxnSpPr>
        <p:spPr>
          <a:xfrm flipV="1">
            <a:off x="4661442" y="4420436"/>
            <a:ext cx="5173267" cy="470254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12" idx="2"/>
            <a:endCxn id="25" idx="0"/>
          </p:cNvCxnSpPr>
          <p:nvPr/>
        </p:nvCxnSpPr>
        <p:spPr>
          <a:xfrm>
            <a:off x="5229826" y="1874288"/>
            <a:ext cx="0" cy="1601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25" idx="2"/>
            <a:endCxn id="26" idx="0"/>
          </p:cNvCxnSpPr>
          <p:nvPr/>
        </p:nvCxnSpPr>
        <p:spPr>
          <a:xfrm flipH="1">
            <a:off x="5229825" y="2486083"/>
            <a:ext cx="1" cy="438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27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595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기록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5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411121"/>
              </p:ext>
            </p:extLst>
          </p:nvPr>
        </p:nvGraphicFramePr>
        <p:xfrm>
          <a:off x="1211555" y="756467"/>
          <a:ext cx="9901290" cy="858838"/>
        </p:xfrm>
        <a:graphic>
          <a:graphicData uri="http://schemas.openxmlformats.org/drawingml/2006/table">
            <a:tbl>
              <a:tblPr/>
              <a:tblGrid>
                <a:gridCol w="1390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92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05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(L.1)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작성자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.2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운동 기록 저장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.2.1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관리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45966"/>
              </p:ext>
            </p:extLst>
          </p:nvPr>
        </p:nvGraphicFramePr>
        <p:xfrm>
          <a:off x="1211554" y="1670867"/>
          <a:ext cx="9901290" cy="4625553"/>
        </p:xfrm>
        <a:graphic>
          <a:graphicData uri="http://schemas.openxmlformats.org/drawingml/2006/table">
            <a:tbl>
              <a:tblPr/>
              <a:tblGrid>
                <a:gridCol w="1063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9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9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94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개요</a:t>
                      </a: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자신의 운동 정보를 등록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삭제함으로써 개인의 운동 기록을 관리하는 프로세스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조회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형태로 화면이 구성된다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캘린더에 저장한 모든 정보를 조회한다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+mj-lt"/>
                        <a:buAutoNum type="arabicParenR" startAt="2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운동 기록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회원의 운동 여부를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Y/N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체크한다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선택적으로 운동 관련 사진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인바디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측정 자료 사진 등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업로드한다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선택적으로 운동 관련 특이사항을 입력한다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주요변화 사항</a:t>
                      </a: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(As-Is)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회원에게 개인 운동 기록 공간을 제공한다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형식으로 정보를 저장하고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제공한다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0" lang="en-US" altLang="ko-KR" sz="11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5" name="그림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22" y="1928319"/>
            <a:ext cx="1780500" cy="35945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35382" y="4655903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6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8" y="136161"/>
            <a:ext cx="5007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기록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029014"/>
              </p:ext>
            </p:extLst>
          </p:nvPr>
        </p:nvGraphicFramePr>
        <p:xfrm>
          <a:off x="1391264" y="1138697"/>
          <a:ext cx="9361041" cy="4680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361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5423142" y="1746193"/>
            <a:ext cx="1194832" cy="50405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관리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621" y="3374388"/>
            <a:ext cx="1395873" cy="34365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2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 조회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729" y="4244189"/>
            <a:ext cx="1395873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3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정보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등록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5228469" y="2514161"/>
            <a:ext cx="1584176" cy="588566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1.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로그인 상태 확인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8" name="Text Box 73">
            <a:extLst>
              <a:ext uri="{FF2B5EF4-FFF2-40B4-BE49-F238E27FC236}">
                <a16:creationId xmlns:a16="http://schemas.microsoft.com/office/drawing/2014/main" id="{485F5D6A-EEC3-4577-B796-3A82989B2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41" y="2541467"/>
            <a:ext cx="203892" cy="21739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>
                <a:latin typeface="+mn-lt"/>
                <a:ea typeface="+mn-ea"/>
              </a:rPr>
              <a:t>N</a:t>
            </a:r>
          </a:p>
        </p:txBody>
      </p:sp>
      <p:sp>
        <p:nvSpPr>
          <p:cNvPr id="19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684" y="3105290"/>
            <a:ext cx="277723" cy="21739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>
                <a:latin typeface="+mn-lt"/>
                <a:ea typeface="+mn-ea"/>
              </a:rPr>
              <a:t>Y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621" y="4251205"/>
            <a:ext cx="1395873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4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정보 수정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513" y="4244189"/>
            <a:ext cx="1397931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5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 캘린더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정보 </a:t>
            </a: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삭제</a:t>
            </a:r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5423142" y="5131893"/>
            <a:ext cx="1194832" cy="50405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관리 완료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3" name="AutoShape 8"/>
          <p:cNvSpPr>
            <a:spLocks noChangeArrowheads="1"/>
          </p:cNvSpPr>
          <p:nvPr/>
        </p:nvSpPr>
        <p:spPr bwMode="auto">
          <a:xfrm>
            <a:off x="2902862" y="2560225"/>
            <a:ext cx="1294930" cy="484248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로그인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2.4.2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24" name="직선 화살표 연결선 23"/>
          <p:cNvCxnSpPr>
            <a:stCxn id="12" idx="2"/>
            <a:endCxn id="17" idx="0"/>
          </p:cNvCxnSpPr>
          <p:nvPr/>
        </p:nvCxnSpPr>
        <p:spPr>
          <a:xfrm flipH="1">
            <a:off x="6020557" y="2250249"/>
            <a:ext cx="1" cy="26391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1"/>
            <a:endCxn id="23" idx="3"/>
          </p:cNvCxnSpPr>
          <p:nvPr/>
        </p:nvCxnSpPr>
        <p:spPr>
          <a:xfrm flipH="1" flipV="1">
            <a:off x="4197792" y="2802349"/>
            <a:ext cx="1030677" cy="60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13" idx="0"/>
          </p:cNvCxnSpPr>
          <p:nvPr/>
        </p:nvCxnSpPr>
        <p:spPr>
          <a:xfrm>
            <a:off x="6020557" y="3102728"/>
            <a:ext cx="1" cy="27166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3" idx="2"/>
            <a:endCxn id="20" idx="0"/>
          </p:cNvCxnSpPr>
          <p:nvPr/>
        </p:nvCxnSpPr>
        <p:spPr>
          <a:xfrm>
            <a:off x="6020558" y="3718045"/>
            <a:ext cx="0" cy="53316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3" idx="2"/>
            <a:endCxn id="15" idx="0"/>
          </p:cNvCxnSpPr>
          <p:nvPr/>
        </p:nvCxnSpPr>
        <p:spPr>
          <a:xfrm rot="5400000">
            <a:off x="4640040" y="2863671"/>
            <a:ext cx="526144" cy="223489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3" idx="2"/>
            <a:endCxn id="21" idx="0"/>
          </p:cNvCxnSpPr>
          <p:nvPr/>
        </p:nvCxnSpPr>
        <p:spPr>
          <a:xfrm rot="16200000" flipH="1">
            <a:off x="6875446" y="2863156"/>
            <a:ext cx="526144" cy="223592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22" idx="0"/>
          </p:cNvCxnSpPr>
          <p:nvPr/>
        </p:nvCxnSpPr>
        <p:spPr>
          <a:xfrm>
            <a:off x="6020557" y="4577389"/>
            <a:ext cx="1" cy="55450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5" idx="2"/>
            <a:endCxn id="22" idx="0"/>
          </p:cNvCxnSpPr>
          <p:nvPr/>
        </p:nvCxnSpPr>
        <p:spPr>
          <a:xfrm rot="16200000" flipH="1">
            <a:off x="4622352" y="3733687"/>
            <a:ext cx="561520" cy="223489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1" idx="2"/>
            <a:endCxn id="22" idx="0"/>
          </p:cNvCxnSpPr>
          <p:nvPr/>
        </p:nvCxnSpPr>
        <p:spPr>
          <a:xfrm rot="5400000">
            <a:off x="6857759" y="3733173"/>
            <a:ext cx="561520" cy="223592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12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52786"/>
            <a:ext cx="492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공유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3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30150"/>
              </p:ext>
            </p:extLst>
          </p:nvPr>
        </p:nvGraphicFramePr>
        <p:xfrm>
          <a:off x="1450070" y="837819"/>
          <a:ext cx="9359900" cy="781812"/>
        </p:xfrm>
        <a:graphic>
          <a:graphicData uri="http://schemas.openxmlformats.org/drawingml/2006/table">
            <a:tbl>
              <a:tblPr/>
              <a:tblGrid>
                <a:gridCol w="131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55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30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(L.1)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작성자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2.3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정보 공유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2.3.1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게시판 관리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235357"/>
              </p:ext>
            </p:extLst>
          </p:nvPr>
        </p:nvGraphicFramePr>
        <p:xfrm>
          <a:off x="1450070" y="1691640"/>
          <a:ext cx="9359900" cy="4544060"/>
        </p:xfrm>
        <a:graphic>
          <a:graphicData uri="http://schemas.openxmlformats.org/drawingml/2006/table">
            <a:tbl>
              <a:tblPr/>
              <a:tblGrid>
                <a:gridCol w="100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7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7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9660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kumimoji="0" lang="ko-KR" altLang="en-US" sz="1100" b="1" i="0" u="none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개요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게시글을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통해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다양한 정보를 공유할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 있는 프로세스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AutoNum type="arabicParenR"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관리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    일반회원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관리자 모두 사용 가능한 프로세스이다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관리자의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게시글은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공지사항 명목이다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2)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상세 조회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게시글을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내용을 확인한다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로그인 확인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관한 권한을 얻기 전에 로그인 여부를 확인한다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로그인 상태가 아닐 시 로그인 화면으로 넘어간다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등록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작성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 기능을 제공한다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작성 시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목적별로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카테고리를 선택해 작성 가능하다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 시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달린 댓글을 함께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삭제시킨다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.)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AutoNum type="arabicParenR" startAt="4"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댓글 등록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자신 또는 다른 회원의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댓글을 작성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삭제할 수 있다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561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en-US" altLang="ko-KR" sz="1100" b="1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(As-Is)</a:t>
                      </a:r>
                      <a:endParaRPr kumimoji="0" lang="en-US" altLang="ko-KR" sz="1100" b="1" i="0" u="sng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게시글을</a:t>
                      </a: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통해 상호 간에 정보공유가 가능하다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fontAlgn="auto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댓글을 통해 서로 의견을 공유할 수 있다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56" y="1956465"/>
            <a:ext cx="1543425" cy="35945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66292" y="5062318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7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8" y="136161"/>
            <a:ext cx="3555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공유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481428"/>
              </p:ext>
            </p:extLst>
          </p:nvPr>
        </p:nvGraphicFramePr>
        <p:xfrm>
          <a:off x="1391263" y="1241833"/>
          <a:ext cx="9361042" cy="462966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361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2852">
                <a:tc>
                  <a:txBody>
                    <a:bodyPr/>
                    <a:lstStyle/>
                    <a:p>
                      <a:pPr lvl="1" latinLnBrk="1">
                        <a:defRPr/>
                      </a:pP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순서도: 수행의 시작/종료 33"/>
          <p:cNvSpPr/>
          <p:nvPr/>
        </p:nvSpPr>
        <p:spPr>
          <a:xfrm>
            <a:off x="7330320" y="2027863"/>
            <a:ext cx="1152128" cy="32040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게시판 관리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002979" y="4460590"/>
            <a:ext cx="3319648" cy="346390"/>
            <a:chOff x="2786051" y="5011002"/>
            <a:chExt cx="3319648" cy="346390"/>
          </a:xfrm>
        </p:grpSpPr>
        <p:sp>
          <p:nvSpPr>
            <p:cNvPr id="36" name="Rectangle 6"/>
            <p:cNvSpPr>
              <a:spLocks noChangeArrowheads="1"/>
            </p:cNvSpPr>
            <p:nvPr/>
          </p:nvSpPr>
          <p:spPr>
            <a:xfrm>
              <a:off x="3961977" y="5011003"/>
              <a:ext cx="1008112" cy="34638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5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수정</a:t>
              </a:r>
            </a:p>
          </p:txBody>
        </p:sp>
        <p:sp>
          <p:nvSpPr>
            <p:cNvPr id="37" name="Rectangle 6"/>
            <p:cNvSpPr>
              <a:spLocks noChangeArrowheads="1"/>
            </p:cNvSpPr>
            <p:nvPr/>
          </p:nvSpPr>
          <p:spPr>
            <a:xfrm>
              <a:off x="5097587" y="5011002"/>
              <a:ext cx="1008112" cy="34638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6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삭제</a:t>
              </a:r>
            </a:p>
          </p:txBody>
        </p:sp>
        <p:sp>
          <p:nvSpPr>
            <p:cNvPr id="38" name="Rectangle 6"/>
            <p:cNvSpPr>
              <a:spLocks noChangeArrowheads="1"/>
            </p:cNvSpPr>
            <p:nvPr/>
          </p:nvSpPr>
          <p:spPr>
            <a:xfrm>
              <a:off x="2786051" y="5011003"/>
              <a:ext cx="1048428" cy="34638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4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작성</a:t>
              </a:r>
            </a:p>
          </p:txBody>
        </p:sp>
      </p:grpSp>
      <p:sp>
        <p:nvSpPr>
          <p:cNvPr id="39" name="AutoShape 8"/>
          <p:cNvSpPr>
            <a:spLocks noChangeArrowheads="1"/>
          </p:cNvSpPr>
          <p:nvPr/>
        </p:nvSpPr>
        <p:spPr>
          <a:xfrm>
            <a:off x="4450817" y="3081506"/>
            <a:ext cx="824360" cy="339928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로그인</a:t>
            </a: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2.4.2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07532" y="2912849"/>
            <a:ext cx="288032" cy="240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>
                <a:latin typeface="+mj-ea"/>
                <a:ea typeface="+mj-ea"/>
              </a:rPr>
              <a:t>n</a:t>
            </a:r>
          </a:p>
        </p:txBody>
      </p:sp>
      <p:sp>
        <p:nvSpPr>
          <p:cNvPr id="41" name="순서도: 수행의 시작/종료 4"/>
          <p:cNvSpPr/>
          <p:nvPr/>
        </p:nvSpPr>
        <p:spPr>
          <a:xfrm>
            <a:off x="5571630" y="5440091"/>
            <a:ext cx="1152128" cy="32040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게시판 관리 종료</a:t>
            </a:r>
          </a:p>
        </p:txBody>
      </p:sp>
      <p:sp>
        <p:nvSpPr>
          <p:cNvPr id="42" name="AutoShape 5"/>
          <p:cNvSpPr>
            <a:spLocks noChangeArrowheads="1"/>
          </p:cNvSpPr>
          <p:nvPr/>
        </p:nvSpPr>
        <p:spPr>
          <a:xfrm>
            <a:off x="5636896" y="2945194"/>
            <a:ext cx="1106830" cy="612553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wrap="none"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/>
                <a:ea typeface="맑은 고딕"/>
              </a:rPr>
              <a:t>3.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  <a:endParaRPr kumimoji="0" lang="en-US" altLang="ko-KR" sz="1100" b="0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상태 확인</a:t>
            </a:r>
            <a:endParaRPr kumimoji="0" lang="en-US" altLang="ko-KR" sz="1100" b="0" kern="0" dirty="0">
              <a:solidFill>
                <a:srgbClr val="000000"/>
              </a:solidFill>
              <a:latin typeface="Arial"/>
              <a:ea typeface="맑은 고딕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88616" y="3468061"/>
            <a:ext cx="401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>
                <a:latin typeface="+mj-ea"/>
                <a:ea typeface="+mj-ea"/>
              </a:rPr>
              <a:t>Y</a:t>
            </a:r>
          </a:p>
        </p:txBody>
      </p:sp>
      <p:sp>
        <p:nvSpPr>
          <p:cNvPr id="44" name="Rectangle 6"/>
          <p:cNvSpPr>
            <a:spLocks noChangeArrowheads="1"/>
          </p:cNvSpPr>
          <p:nvPr/>
        </p:nvSpPr>
        <p:spPr>
          <a:xfrm>
            <a:off x="3928524" y="2014867"/>
            <a:ext cx="1008112" cy="3463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05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1050" b="0" kern="0" dirty="0" smtClean="0">
                <a:solidFill>
                  <a:srgbClr val="000000"/>
                </a:solidFill>
                <a:latin typeface="Arial"/>
                <a:ea typeface="맑은 고딕"/>
              </a:rPr>
              <a:t>. </a:t>
            </a:r>
            <a:r>
              <a:rPr kumimoji="0" lang="ko-KR" altLang="en-US" sz="1050" b="0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endParaRPr kumimoji="0" lang="en-US" altLang="ko-KR" sz="1050" b="0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상세 조회</a:t>
            </a:r>
          </a:p>
        </p:txBody>
      </p:sp>
      <p:sp>
        <p:nvSpPr>
          <p:cNvPr id="46" name="Rectangle 6"/>
          <p:cNvSpPr>
            <a:spLocks noChangeArrowheads="1"/>
          </p:cNvSpPr>
          <p:nvPr/>
        </p:nvSpPr>
        <p:spPr>
          <a:xfrm>
            <a:off x="5560414" y="2025006"/>
            <a:ext cx="1021597" cy="3261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050" kern="0" dirty="0">
                <a:solidFill>
                  <a:srgbClr val="000000"/>
                </a:solidFill>
                <a:latin typeface="Arial"/>
                <a:ea typeface="맑은 고딕"/>
              </a:rPr>
              <a:t>1</a:t>
            </a:r>
            <a:r>
              <a:rPr kumimoji="0" lang="en-US" altLang="ko-KR" sz="1050" b="0" kern="0" dirty="0" smtClean="0">
                <a:solidFill>
                  <a:srgbClr val="000000"/>
                </a:solidFill>
                <a:latin typeface="Arial"/>
                <a:ea typeface="맑은 고딕"/>
              </a:rPr>
              <a:t>. </a:t>
            </a:r>
            <a:r>
              <a:rPr kumimoji="0" lang="ko-KR" altLang="en-US" sz="1050" b="0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 목록 확인</a:t>
            </a:r>
          </a:p>
        </p:txBody>
      </p:sp>
      <p:cxnSp>
        <p:nvCxnSpPr>
          <p:cNvPr id="48" name="직선 화살표 연결선 117"/>
          <p:cNvCxnSpPr>
            <a:stCxn id="42" idx="1"/>
            <a:endCxn id="39" idx="3"/>
          </p:cNvCxnSpPr>
          <p:nvPr/>
        </p:nvCxnSpPr>
        <p:spPr>
          <a:xfrm flipH="1" flipV="1">
            <a:off x="5275177" y="3251470"/>
            <a:ext cx="3617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6658493" y="4460590"/>
            <a:ext cx="3463500" cy="356530"/>
            <a:chOff x="6888039" y="4971182"/>
            <a:chExt cx="3463500" cy="356530"/>
          </a:xfrm>
        </p:grpSpPr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808552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8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수정</a:t>
              </a:r>
            </a:p>
          </p:txBody>
        </p:sp>
        <p:sp>
          <p:nvSpPr>
            <p:cNvPr id="59" name="Rectangle 6"/>
            <p:cNvSpPr>
              <a:spLocks noChangeArrowheads="1"/>
            </p:cNvSpPr>
            <p:nvPr/>
          </p:nvSpPr>
          <p:spPr>
            <a:xfrm>
              <a:off x="928301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9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삭제</a:t>
              </a:r>
            </a:p>
          </p:txBody>
        </p:sp>
        <p:sp>
          <p:nvSpPr>
            <p:cNvPr id="60" name="Rectangle 6"/>
            <p:cNvSpPr>
              <a:spLocks noChangeArrowheads="1"/>
            </p:cNvSpPr>
            <p:nvPr/>
          </p:nvSpPr>
          <p:spPr>
            <a:xfrm>
              <a:off x="688803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7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작성</a:t>
              </a:r>
            </a:p>
          </p:txBody>
        </p:sp>
      </p:grpSp>
      <p:cxnSp>
        <p:nvCxnSpPr>
          <p:cNvPr id="23" name="꺾인 연결선 22"/>
          <p:cNvCxnSpPr>
            <a:stCxn id="44" idx="2"/>
            <a:endCxn id="42" idx="0"/>
          </p:cNvCxnSpPr>
          <p:nvPr/>
        </p:nvCxnSpPr>
        <p:spPr>
          <a:xfrm rot="16200000" flipH="1">
            <a:off x="5019476" y="1774359"/>
            <a:ext cx="583938" cy="175773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>
            <a:stCxn id="36" idx="0"/>
            <a:endCxn id="38" idx="0"/>
          </p:cNvCxnSpPr>
          <p:nvPr/>
        </p:nvCxnSpPr>
        <p:spPr>
          <a:xfrm rot="16200000" flipV="1">
            <a:off x="3105077" y="3882707"/>
            <a:ext cx="12700" cy="1155768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36" idx="0"/>
            <a:endCxn id="37" idx="0"/>
          </p:cNvCxnSpPr>
          <p:nvPr/>
        </p:nvCxnSpPr>
        <p:spPr>
          <a:xfrm rot="5400000" flipH="1" flipV="1">
            <a:off x="4250766" y="3892786"/>
            <a:ext cx="1" cy="1135610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58" idx="0"/>
            <a:endCxn id="60" idx="0"/>
          </p:cNvCxnSpPr>
          <p:nvPr/>
        </p:nvCxnSpPr>
        <p:spPr>
          <a:xfrm rot="16200000" flipV="1">
            <a:off x="7791498" y="386184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58" idx="0"/>
            <a:endCxn id="59" idx="0"/>
          </p:cNvCxnSpPr>
          <p:nvPr/>
        </p:nvCxnSpPr>
        <p:spPr>
          <a:xfrm rot="5400000" flipH="1" flipV="1">
            <a:off x="8988988" y="386184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42" idx="2"/>
            <a:endCxn id="36" idx="0"/>
          </p:cNvCxnSpPr>
          <p:nvPr/>
        </p:nvCxnSpPr>
        <p:spPr>
          <a:xfrm rot="5400000">
            <a:off x="4485214" y="2755494"/>
            <a:ext cx="902844" cy="250735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42" idx="2"/>
            <a:endCxn id="58" idx="0"/>
          </p:cNvCxnSpPr>
          <p:nvPr/>
        </p:nvCxnSpPr>
        <p:spPr>
          <a:xfrm rot="16200000" flipH="1">
            <a:off x="6838856" y="2909202"/>
            <a:ext cx="902843" cy="219993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38" idx="2"/>
            <a:endCxn id="36" idx="2"/>
          </p:cNvCxnSpPr>
          <p:nvPr/>
        </p:nvCxnSpPr>
        <p:spPr>
          <a:xfrm rot="16200000" flipH="1">
            <a:off x="3105077" y="4229095"/>
            <a:ext cx="1" cy="1155768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36" idx="2"/>
            <a:endCxn id="37" idx="2"/>
          </p:cNvCxnSpPr>
          <p:nvPr/>
        </p:nvCxnSpPr>
        <p:spPr>
          <a:xfrm rot="5400000" flipH="1" flipV="1">
            <a:off x="4250765" y="4239175"/>
            <a:ext cx="1" cy="1135610"/>
          </a:xfrm>
          <a:prstGeom prst="bentConnector3">
            <a:avLst>
              <a:gd name="adj1" fmla="val -228600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60" idx="2"/>
            <a:endCxn id="58" idx="2"/>
          </p:cNvCxnSpPr>
          <p:nvPr/>
        </p:nvCxnSpPr>
        <p:spPr>
          <a:xfrm rot="16200000" flipH="1">
            <a:off x="7791498" y="421837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58" idx="2"/>
            <a:endCxn id="59" idx="2"/>
          </p:cNvCxnSpPr>
          <p:nvPr/>
        </p:nvCxnSpPr>
        <p:spPr>
          <a:xfrm rot="16200000" flipH="1">
            <a:off x="8988988" y="421837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36" idx="2"/>
            <a:endCxn id="41" idx="1"/>
          </p:cNvCxnSpPr>
          <p:nvPr/>
        </p:nvCxnSpPr>
        <p:spPr>
          <a:xfrm rot="16200000" flipH="1">
            <a:off x="4230639" y="4259301"/>
            <a:ext cx="793312" cy="188866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111"/>
          <p:cNvCxnSpPr>
            <a:stCxn id="58" idx="2"/>
          </p:cNvCxnSpPr>
          <p:nvPr/>
        </p:nvCxnSpPr>
        <p:spPr>
          <a:xfrm rot="5400000">
            <a:off x="7175399" y="4385448"/>
            <a:ext cx="783172" cy="164651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46" idx="1"/>
            <a:endCxn id="44" idx="3"/>
          </p:cNvCxnSpPr>
          <p:nvPr/>
        </p:nvCxnSpPr>
        <p:spPr>
          <a:xfrm flipH="1">
            <a:off x="4936636" y="2188062"/>
            <a:ext cx="62377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34" idx="1"/>
          </p:cNvCxnSpPr>
          <p:nvPr/>
        </p:nvCxnSpPr>
        <p:spPr>
          <a:xfrm flipH="1" flipV="1">
            <a:off x="6582011" y="2188061"/>
            <a:ext cx="748309" cy="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18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t="469" b="631"/>
          <a:stretch/>
        </p:blipFill>
        <p:spPr>
          <a:xfrm>
            <a:off x="2142578" y="1199262"/>
            <a:ext cx="7940536" cy="516512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49910" y="0"/>
            <a:ext cx="3273257" cy="553998"/>
            <a:chOff x="115922" y="0"/>
            <a:chExt cx="3273257" cy="553998"/>
          </a:xfrm>
        </p:grpSpPr>
        <p:grpSp>
          <p:nvGrpSpPr>
            <p:cNvPr id="3" name="그룹 2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313983" y="136161"/>
              <a:ext cx="2075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41796" y="4445158"/>
            <a:ext cx="1331782" cy="406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분류 코드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코드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부모 코드 번호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18230" y="4583001"/>
            <a:ext cx="908862" cy="32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캘린더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캘린더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275209" y="732037"/>
            <a:ext cx="1321933" cy="396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댓글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댓글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게시글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41796" y="2178244"/>
            <a:ext cx="1392193" cy="305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72661" y="2942236"/>
            <a:ext cx="921808" cy="3949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즐겨찾기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즐겨찾기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68342" y="2762372"/>
            <a:ext cx="1028802" cy="3419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게시판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게시판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285294" y="1198502"/>
            <a:ext cx="1071096" cy="407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리뷰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리뷰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261956" y="1350861"/>
            <a:ext cx="1351601" cy="255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운동시설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75208" y="4514335"/>
            <a:ext cx="1321935" cy="299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파일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분류 번호</a:t>
            </a:r>
          </a:p>
        </p:txBody>
      </p:sp>
    </p:spTree>
    <p:extLst>
      <p:ext uri="{BB962C8B-B14F-4D97-AF65-F5344CB8AC3E}">
        <p14:creationId xmlns:p14="http://schemas.microsoft.com/office/powerpoint/2010/main" val="228049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968" y="483030"/>
            <a:ext cx="38063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CONTENTS</a:t>
            </a:r>
            <a:endParaRPr lang="ko-KR" altLang="en-US" sz="45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39657" y="1751916"/>
            <a:ext cx="3060934" cy="1214882"/>
            <a:chOff x="478139" y="2120992"/>
            <a:chExt cx="3060934" cy="1214882"/>
          </a:xfrm>
        </p:grpSpPr>
        <p:grpSp>
          <p:nvGrpSpPr>
            <p:cNvPr id="5" name="그룹 4"/>
            <p:cNvGrpSpPr/>
            <p:nvPr/>
          </p:nvGrpSpPr>
          <p:grpSpPr>
            <a:xfrm>
              <a:off x="478139" y="2120992"/>
              <a:ext cx="3060934" cy="553998"/>
              <a:chOff x="173668" y="2322558"/>
              <a:chExt cx="3060934" cy="553998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프로젝트 개요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01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015329" y="2657263"/>
              <a:ext cx="1696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추진배경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5329" y="2997320"/>
              <a:ext cx="18874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목적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&amp;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목표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39657" y="3427488"/>
            <a:ext cx="4145230" cy="1276034"/>
            <a:chOff x="573360" y="3452236"/>
            <a:chExt cx="4145230" cy="1276034"/>
          </a:xfrm>
        </p:grpSpPr>
        <p:grpSp>
          <p:nvGrpSpPr>
            <p:cNvPr id="6" name="그룹 5"/>
            <p:cNvGrpSpPr/>
            <p:nvPr/>
          </p:nvGrpSpPr>
          <p:grpSpPr>
            <a:xfrm>
              <a:off x="573360" y="3452236"/>
              <a:ext cx="4145230" cy="553998"/>
              <a:chOff x="173668" y="3489948"/>
              <a:chExt cx="4145230" cy="553998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673490" y="3538931"/>
                <a:ext cx="364540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팀 구성 및 개발 일정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73668" y="348994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02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069105" y="4015662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팀 구성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(R&amp;R)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9104" y="4389716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프로젝트 일정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39657" y="5179243"/>
            <a:ext cx="3001688" cy="913460"/>
            <a:chOff x="639584" y="5165175"/>
            <a:chExt cx="3001688" cy="913460"/>
          </a:xfrm>
        </p:grpSpPr>
        <p:grpSp>
          <p:nvGrpSpPr>
            <p:cNvPr id="7" name="그룹 6"/>
            <p:cNvGrpSpPr/>
            <p:nvPr/>
          </p:nvGrpSpPr>
          <p:grpSpPr>
            <a:xfrm>
              <a:off x="639584" y="5165175"/>
              <a:ext cx="3001688" cy="553998"/>
              <a:chOff x="173668" y="4553694"/>
              <a:chExt cx="3001688" cy="553998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651612" y="4610832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기능 정의서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73668" y="4553694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03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117528" y="5740081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구현 기능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77925" y="1751916"/>
            <a:ext cx="3044458" cy="1262858"/>
            <a:chOff x="3883224" y="1860967"/>
            <a:chExt cx="3044458" cy="1262858"/>
          </a:xfrm>
        </p:grpSpPr>
        <p:grpSp>
          <p:nvGrpSpPr>
            <p:cNvPr id="11" name="그룹 10"/>
            <p:cNvGrpSpPr/>
            <p:nvPr/>
          </p:nvGrpSpPr>
          <p:grpSpPr>
            <a:xfrm>
              <a:off x="3883224" y="1860967"/>
              <a:ext cx="3044458" cy="553998"/>
              <a:chOff x="5340757" y="617878"/>
              <a:chExt cx="3044458" cy="553998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5861471" y="656313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프로세서 설계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340757" y="61787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04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4403938" y="2410010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프로세스 분할도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03938" y="2785271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프로세스 설계서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377925" y="3427488"/>
            <a:ext cx="2764164" cy="877119"/>
            <a:chOff x="5690551" y="625459"/>
            <a:chExt cx="2764164" cy="877119"/>
          </a:xfrm>
        </p:grpSpPr>
        <p:sp>
          <p:nvSpPr>
            <p:cNvPr id="65" name="TextBox 64"/>
            <p:cNvSpPr txBox="1"/>
            <p:nvPr/>
          </p:nvSpPr>
          <p:spPr>
            <a:xfrm>
              <a:off x="6183543" y="680853"/>
              <a:ext cx="206868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테이블 설계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90551" y="625459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05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183543" y="1164024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테이블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ERD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371799" y="5169770"/>
            <a:ext cx="3740104" cy="1269578"/>
            <a:chOff x="5736084" y="473800"/>
            <a:chExt cx="3740104" cy="1269578"/>
          </a:xfrm>
        </p:grpSpPr>
        <p:sp>
          <p:nvSpPr>
            <p:cNvPr id="66" name="TextBox 65"/>
            <p:cNvSpPr txBox="1"/>
            <p:nvPr/>
          </p:nvSpPr>
          <p:spPr>
            <a:xfrm>
              <a:off x="6224880" y="512272"/>
              <a:ext cx="325130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S/W </a:t>
              </a:r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아키텍처 설계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36084" y="473800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06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24880" y="1027798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소요 기술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24880" y="1404824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시스템 아키텍처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532857" y="1751916"/>
            <a:ext cx="3044629" cy="1301897"/>
            <a:chOff x="6591839" y="193020"/>
            <a:chExt cx="3044629" cy="1301897"/>
          </a:xfrm>
        </p:grpSpPr>
        <p:sp>
          <p:nvSpPr>
            <p:cNvPr id="67" name="TextBox 66"/>
            <p:cNvSpPr txBox="1"/>
            <p:nvPr/>
          </p:nvSpPr>
          <p:spPr>
            <a:xfrm>
              <a:off x="7070293" y="252588"/>
              <a:ext cx="169468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lang="en-US" altLang="ko-KR" sz="2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91839" y="193020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07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70293" y="789210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메뉴 구조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70293" y="1156363"/>
              <a:ext cx="2566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주요 화면 레이아웃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532857" y="3426371"/>
            <a:ext cx="2762556" cy="1309745"/>
            <a:chOff x="6033561" y="138214"/>
            <a:chExt cx="2762556" cy="1309745"/>
          </a:xfrm>
        </p:grpSpPr>
        <p:sp>
          <p:nvSpPr>
            <p:cNvPr id="68" name="TextBox 67"/>
            <p:cNvSpPr txBox="1"/>
            <p:nvPr/>
          </p:nvSpPr>
          <p:spPr>
            <a:xfrm>
              <a:off x="6524945" y="178505"/>
              <a:ext cx="17312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시연 영상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033561" y="138214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08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524945" y="727946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시연 시나리오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24945" y="1109405"/>
              <a:ext cx="1885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동영상 시연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532857" y="5169770"/>
            <a:ext cx="3380402" cy="898327"/>
            <a:chOff x="6124755" y="258031"/>
            <a:chExt cx="3380402" cy="898327"/>
          </a:xfrm>
        </p:grpSpPr>
        <p:sp>
          <p:nvSpPr>
            <p:cNvPr id="69" name="TextBox 68"/>
            <p:cNvSpPr txBox="1"/>
            <p:nvPr/>
          </p:nvSpPr>
          <p:spPr>
            <a:xfrm>
              <a:off x="6607745" y="296503"/>
              <a:ext cx="28974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 응답 및 후기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24755" y="258031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09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07745" y="817804"/>
              <a:ext cx="1216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Q&amp;A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61" name="직선 연결선 60"/>
          <p:cNvCxnSpPr/>
          <p:nvPr/>
        </p:nvCxnSpPr>
        <p:spPr>
          <a:xfrm>
            <a:off x="4001787" y="1824783"/>
            <a:ext cx="5225" cy="4614565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8080552" y="1824782"/>
            <a:ext cx="5225" cy="4614565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024240" y="6112344"/>
            <a:ext cx="1216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</a:t>
            </a:r>
            <a:endParaRPr lang="ko-KR" altLang="en-US" sz="1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16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683812"/>
            <a:ext cx="11977704" cy="5804856"/>
            <a:chOff x="0" y="849663"/>
            <a:chExt cx="8940365" cy="584245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09894"/>
              <a:ext cx="8940365" cy="538222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282080" y="1746915"/>
              <a:ext cx="2493488" cy="3651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374378" y="849663"/>
              <a:ext cx="2095838" cy="7040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리뷰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리뷰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295605" y="962952"/>
              <a:ext cx="2468070" cy="4490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운동시설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4571" y="4159306"/>
              <a:ext cx="2201034" cy="7687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즐겨찾기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즐겨찾기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273579" y="1746915"/>
              <a:ext cx="2490096" cy="2841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273579" y="2547001"/>
              <a:ext cx="2490096" cy="148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374378" y="2013901"/>
              <a:ext cx="2080320" cy="1454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273579" y="3114290"/>
              <a:ext cx="2490096" cy="153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위쪽 화살표 설명선 17"/>
            <p:cNvSpPr/>
            <p:nvPr/>
          </p:nvSpPr>
          <p:spPr>
            <a:xfrm>
              <a:off x="7136756" y="3728439"/>
              <a:ext cx="1653764" cy="2095865"/>
            </a:xfrm>
            <a:prstGeom prst="upArrowCallout">
              <a:avLst>
                <a:gd name="adj1" fmla="val 2612"/>
                <a:gd name="adj2" fmla="val 5008"/>
                <a:gd name="adj3" fmla="val 7670"/>
                <a:gd name="adj4" fmla="val 874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상호명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(FCNAME)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 </a:t>
              </a:r>
              <a:r>
                <a:rPr lang="ko-KR" altLang="en-US" sz="800" dirty="0">
                  <a:solidFill>
                    <a:schemeClr val="tx1"/>
                  </a:solidFill>
                </a:rPr>
                <a:t>앞 글자부터 순서대로 매칭하여 검색 및 자동완성에 사용됨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분류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(FCTYPE)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운동시설 분류기준을 정하는 컬럼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주소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(FCADDR)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운동시설 지역 분류에 사용되는 컬럼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리뷰 평균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(FCSCORE)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리뷰테이블에 변화가 생길 경우 평균을 계산하여 갱신됨</a:t>
              </a:r>
            </a:p>
          </p:txBody>
        </p:sp>
        <p:sp>
          <p:nvSpPr>
            <p:cNvPr id="19" name="오른쪽 화살표 설명선 18"/>
            <p:cNvSpPr/>
            <p:nvPr/>
          </p:nvSpPr>
          <p:spPr>
            <a:xfrm>
              <a:off x="671442" y="962952"/>
              <a:ext cx="2610618" cy="590718"/>
            </a:xfrm>
            <a:prstGeom prst="rightArrowCallout">
              <a:avLst>
                <a:gd name="adj1" fmla="val 8848"/>
                <a:gd name="adj2" fmla="val 25000"/>
                <a:gd name="adj3" fmla="val 25000"/>
                <a:gd name="adj4" fmla="val 9317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리뷰 라인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(RVLINE)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리뷰 내용의 줄 바꿈 횟수를 저장해 미리보기 생성 유무를 파악하는데 사용된다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49910" y="0"/>
            <a:ext cx="7560709" cy="553998"/>
            <a:chOff x="115922" y="0"/>
            <a:chExt cx="7560709" cy="553998"/>
          </a:xfrm>
        </p:grpSpPr>
        <p:grpSp>
          <p:nvGrpSpPr>
            <p:cNvPr id="21" name="그룹 20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313981" y="136161"/>
              <a:ext cx="6362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운동시설 검색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 관리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즐겨찾기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리뷰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sp>
        <p:nvSpPr>
          <p:cNvPr id="28" name="위쪽 화살표 설명선 27"/>
          <p:cNvSpPr/>
          <p:nvPr/>
        </p:nvSpPr>
        <p:spPr>
          <a:xfrm>
            <a:off x="437944" y="5138085"/>
            <a:ext cx="3280577" cy="1238001"/>
          </a:xfrm>
          <a:prstGeom prst="upArrowCallout">
            <a:avLst>
              <a:gd name="adj1" fmla="val 2612"/>
              <a:gd name="adj2" fmla="val 5008"/>
              <a:gd name="adj3" fmla="val 7670"/>
              <a:gd name="adj4" fmla="val 874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회원 분류코드 </a:t>
            </a:r>
            <a:r>
              <a:rPr lang="en-US" altLang="ko-KR" sz="800" b="1" dirty="0">
                <a:solidFill>
                  <a:schemeClr val="tx1"/>
                </a:solidFill>
              </a:rPr>
              <a:t>(MEMCODE)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일반회원</a:t>
            </a:r>
            <a:r>
              <a:rPr lang="en-US" altLang="ko-KR" sz="800" dirty="0">
                <a:solidFill>
                  <a:schemeClr val="tx1"/>
                </a:solidFill>
              </a:rPr>
              <a:t>, SNS</a:t>
            </a:r>
            <a:r>
              <a:rPr lang="ko-KR" altLang="en-US" sz="800" dirty="0">
                <a:solidFill>
                  <a:schemeClr val="tx1"/>
                </a:solidFill>
              </a:rPr>
              <a:t>회원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관리자를 구분하는 컬럼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회원 상태코드 </a:t>
            </a:r>
            <a:r>
              <a:rPr lang="en-US" altLang="ko-KR" sz="800" b="1" dirty="0">
                <a:solidFill>
                  <a:schemeClr val="tx1"/>
                </a:solidFill>
              </a:rPr>
              <a:t>(MEMSTATUS)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회원가입 시 초기 상태는 </a:t>
            </a:r>
            <a:r>
              <a:rPr lang="en-US" altLang="ko-KR" sz="800" dirty="0">
                <a:solidFill>
                  <a:schemeClr val="tx1"/>
                </a:solidFill>
              </a:rPr>
              <a:t>‘JOIN’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회원이 탈퇴할 경우 </a:t>
            </a:r>
            <a:r>
              <a:rPr lang="en-US" altLang="ko-KR" sz="800" dirty="0">
                <a:solidFill>
                  <a:schemeClr val="tx1"/>
                </a:solidFill>
              </a:rPr>
              <a:t>‘WITHDRAW’ </a:t>
            </a:r>
            <a:r>
              <a:rPr lang="ko-KR" altLang="en-US" sz="800" dirty="0">
                <a:solidFill>
                  <a:schemeClr val="tx1"/>
                </a:solidFill>
              </a:rPr>
              <a:t>상태로 변경하여 회원을 참조하는 테이블의 레코드를 유지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79535" y="3086795"/>
            <a:ext cx="3338986" cy="266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67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9910" y="0"/>
            <a:ext cx="6102612" cy="553998"/>
            <a:chOff x="115922" y="0"/>
            <a:chExt cx="6102612" cy="553998"/>
          </a:xfrm>
        </p:grpSpPr>
        <p:grpSp>
          <p:nvGrpSpPr>
            <p:cNvPr id="9" name="그룹 8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313982" y="136161"/>
              <a:ext cx="4904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게시판 관리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관리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캘린더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118639" y="570646"/>
            <a:ext cx="9437705" cy="5886213"/>
            <a:chOff x="1628514" y="595488"/>
            <a:chExt cx="9437705" cy="5886213"/>
          </a:xfrm>
        </p:grpSpPr>
        <p:grpSp>
          <p:nvGrpSpPr>
            <p:cNvPr id="4" name="그룹 3"/>
            <p:cNvGrpSpPr/>
            <p:nvPr/>
          </p:nvGrpSpPr>
          <p:grpSpPr>
            <a:xfrm>
              <a:off x="1628514" y="595488"/>
              <a:ext cx="9437705" cy="5886213"/>
              <a:chOff x="1075552" y="580656"/>
              <a:chExt cx="9437705" cy="588621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75552" y="749477"/>
                <a:ext cx="9437705" cy="5717392"/>
              </a:xfrm>
              <a:prstGeom prst="rect">
                <a:avLst/>
              </a:prstGeom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4520382" y="580656"/>
                <a:ext cx="2174033" cy="4256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8119451" y="919691"/>
                <a:ext cx="1595000" cy="657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캘린더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캘린더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605986" y="3771532"/>
                <a:ext cx="1682337" cy="599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게시판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904301" y="3323303"/>
                <a:ext cx="1976459" cy="73514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댓글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댓글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게시글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8672414" y="2171482"/>
              <a:ext cx="1595000" cy="1158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793948" y="4725606"/>
              <a:ext cx="2047337" cy="1316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476629" y="4665843"/>
              <a:ext cx="1957093" cy="4387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오른쪽 화살표 설명선 31"/>
          <p:cNvSpPr/>
          <p:nvPr/>
        </p:nvSpPr>
        <p:spPr>
          <a:xfrm>
            <a:off x="5450220" y="4387633"/>
            <a:ext cx="1665664" cy="757881"/>
          </a:xfrm>
          <a:prstGeom prst="rightArrowCallout">
            <a:avLst>
              <a:gd name="adj1" fmla="val 11413"/>
              <a:gd name="adj2" fmla="val 13522"/>
              <a:gd name="adj3" fmla="val 9174"/>
              <a:gd name="adj4" fmla="val 913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카테고리</a:t>
            </a:r>
            <a:r>
              <a:rPr lang="en-US" altLang="ko-KR" sz="800" b="1" dirty="0">
                <a:solidFill>
                  <a:schemeClr val="tx1"/>
                </a:solidFill>
              </a:rPr>
              <a:t>(BDCG)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게시글 카테고리 분류에 사용됨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5" name="오른쪽 화살표 설명선 24"/>
          <p:cNvSpPr/>
          <p:nvPr/>
        </p:nvSpPr>
        <p:spPr>
          <a:xfrm>
            <a:off x="646263" y="3693749"/>
            <a:ext cx="2176681" cy="2333206"/>
          </a:xfrm>
          <a:prstGeom prst="rightArrowCallout">
            <a:avLst>
              <a:gd name="adj1" fmla="val 5306"/>
              <a:gd name="adj2" fmla="val 9323"/>
              <a:gd name="adj3" fmla="val 4849"/>
              <a:gd name="adj4" fmla="val 913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대 댓글 단계</a:t>
            </a:r>
            <a:r>
              <a:rPr lang="en-US" altLang="ko-KR" sz="800" b="1" dirty="0">
                <a:solidFill>
                  <a:schemeClr val="tx1"/>
                </a:solidFill>
              </a:rPr>
              <a:t>(RPDEPTH)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대 댓글의 들여쓰기 단계를 나타내는 컬럼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부모 댓글에 </a:t>
            </a:r>
            <a:r>
              <a:rPr lang="en-US" altLang="ko-KR" sz="800" dirty="0">
                <a:solidFill>
                  <a:schemeClr val="tx1"/>
                </a:solidFill>
              </a:rPr>
              <a:t>+1 </a:t>
            </a:r>
            <a:r>
              <a:rPr lang="ko-KR" altLang="en-US" sz="800" dirty="0">
                <a:solidFill>
                  <a:schemeClr val="tx1"/>
                </a:solidFill>
              </a:rPr>
              <a:t>만큼 증가</a:t>
            </a:r>
            <a:r>
              <a:rPr lang="en-US" altLang="ko-KR" sz="800" dirty="0">
                <a:solidFill>
                  <a:schemeClr val="tx1"/>
                </a:solidFill>
              </a:rPr>
              <a:t>,</a:t>
            </a:r>
            <a:r>
              <a:rPr lang="ko-KR" altLang="en-US" sz="800" dirty="0">
                <a:solidFill>
                  <a:schemeClr val="tx1"/>
                </a:solidFill>
              </a:rPr>
              <a:t> 최대값은 </a:t>
            </a:r>
            <a:r>
              <a:rPr lang="en-US" altLang="ko-KR" sz="800" dirty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대 댓글</a:t>
            </a:r>
            <a:r>
              <a:rPr lang="en-US" altLang="ko-KR" sz="800" b="1" dirty="0">
                <a:solidFill>
                  <a:schemeClr val="tx1"/>
                </a:solidFill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</a:rPr>
              <a:t>순서</a:t>
            </a:r>
            <a:r>
              <a:rPr lang="en-US" altLang="ko-KR" sz="800" b="1" dirty="0">
                <a:solidFill>
                  <a:schemeClr val="tx1"/>
                </a:solidFill>
              </a:rPr>
              <a:t>(RPSTEP)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대 댓글의 순서를 나타내는 컬럼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댓글 상태</a:t>
            </a:r>
            <a:r>
              <a:rPr lang="en-US" altLang="ko-KR" sz="800" b="1" dirty="0">
                <a:solidFill>
                  <a:schemeClr val="tx1"/>
                </a:solidFill>
              </a:rPr>
              <a:t>(RPSTATUS)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댓글의 상태를 나타내는 컬럼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초기 상태는 </a:t>
            </a:r>
            <a:r>
              <a:rPr lang="en-US" altLang="ko-KR" sz="800" dirty="0">
                <a:solidFill>
                  <a:schemeClr val="tx1"/>
                </a:solidFill>
              </a:rPr>
              <a:t>‘POST’ </a:t>
            </a:r>
            <a:r>
              <a:rPr lang="ko-KR" altLang="en-US" sz="800" dirty="0">
                <a:solidFill>
                  <a:schemeClr val="tx1"/>
                </a:solidFill>
              </a:rPr>
              <a:t>이고 삭제할 때 참조되는 레코드가 있을 경우 </a:t>
            </a:r>
            <a:r>
              <a:rPr lang="en-US" altLang="ko-KR" sz="800" dirty="0">
                <a:solidFill>
                  <a:schemeClr val="tx1"/>
                </a:solidFill>
              </a:rPr>
              <a:t>‘DELETE’ </a:t>
            </a:r>
            <a:r>
              <a:rPr lang="ko-KR" altLang="en-US" sz="800" dirty="0">
                <a:solidFill>
                  <a:schemeClr val="tx1"/>
                </a:solidFill>
              </a:rPr>
              <a:t>상태로 변경하고 없으면 레코드 삭제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14" name="위쪽 화살표 설명선 13"/>
          <p:cNvSpPr/>
          <p:nvPr/>
        </p:nvSpPr>
        <p:spPr>
          <a:xfrm>
            <a:off x="8893827" y="2974294"/>
            <a:ext cx="2132422" cy="658215"/>
          </a:xfrm>
          <a:prstGeom prst="upArrowCallout">
            <a:avLst>
              <a:gd name="adj1" fmla="val 10012"/>
              <a:gd name="adj2" fmla="val 17329"/>
              <a:gd name="adj3" fmla="val 15777"/>
              <a:gd name="adj4" fmla="val 692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날짜 </a:t>
            </a:r>
            <a:r>
              <a:rPr lang="en-US" altLang="ko-KR" sz="800" b="1" dirty="0">
                <a:solidFill>
                  <a:schemeClr val="tx1"/>
                </a:solidFill>
              </a:rPr>
              <a:t>(CDRDATE)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메모작성 날짜를 조회하는데 사용되는 컬럼</a:t>
            </a:r>
          </a:p>
        </p:txBody>
      </p:sp>
    </p:spTree>
    <p:extLst>
      <p:ext uri="{BB962C8B-B14F-4D97-AF65-F5344CB8AC3E}">
        <p14:creationId xmlns:p14="http://schemas.microsoft.com/office/powerpoint/2010/main" val="305558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9910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noProof="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소요기술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06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0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815549"/>
              </p:ext>
            </p:extLst>
          </p:nvPr>
        </p:nvGraphicFramePr>
        <p:xfrm>
          <a:off x="3210844" y="613215"/>
          <a:ext cx="5794142" cy="571201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38474">
                  <a:extLst>
                    <a:ext uri="{9D8B030D-6E8A-4147-A177-3AD203B41FA5}">
                      <a16:colId xmlns:a16="http://schemas.microsoft.com/office/drawing/2014/main" val="1111350514"/>
                    </a:ext>
                  </a:extLst>
                </a:gridCol>
                <a:gridCol w="1566842">
                  <a:extLst>
                    <a:ext uri="{9D8B030D-6E8A-4147-A177-3AD203B41FA5}">
                      <a16:colId xmlns:a16="http://schemas.microsoft.com/office/drawing/2014/main" val="2371599534"/>
                    </a:ext>
                  </a:extLst>
                </a:gridCol>
                <a:gridCol w="3288826">
                  <a:extLst>
                    <a:ext uri="{9D8B030D-6E8A-4147-A177-3AD203B41FA5}">
                      <a16:colId xmlns:a16="http://schemas.microsoft.com/office/drawing/2014/main" val="1043114443"/>
                    </a:ext>
                  </a:extLst>
                </a:gridCol>
              </a:tblGrid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377295"/>
                  </a:ext>
                </a:extLst>
              </a:tr>
              <a:tr h="615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JAVA11,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Thymeleaf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 개발언어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69142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HTML,CSS,ES6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 개발언어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142491"/>
                  </a:ext>
                </a:extLst>
              </a:tr>
              <a:tr h="25730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프레임워크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Bootstrap5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화면 디자인 편의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944248"/>
                  </a:ext>
                </a:extLst>
              </a:tr>
              <a:tr h="527467"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Spring Boot2.5, </a:t>
                      </a:r>
                    </a:p>
                    <a:p>
                      <a:pPr algn="ctr"/>
                      <a:r>
                        <a:rPr lang="en-US" altLang="ko-KR" sz="1000" dirty="0"/>
                        <a:t>Spring Framework5.3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개발환경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03972"/>
                  </a:ext>
                </a:extLst>
              </a:tr>
              <a:tr h="257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Open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네이버 지도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운동시설 위치 표시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539676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전국체육시설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운동시설 정보 제공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853598"/>
                  </a:ext>
                </a:extLst>
              </a:tr>
              <a:tr h="25730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라이브러리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Font-Awesome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아이콘 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816070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Lombok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코드 간소화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238113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sweetalert2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알림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창 디자인 지원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459343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CK Editor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 폼 에디터 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379122"/>
                  </a:ext>
                </a:extLst>
              </a:tr>
              <a:tr h="25730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AJAX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 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4152"/>
                  </a:ext>
                </a:extLst>
              </a:tr>
              <a:tr h="4299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Rest 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 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581498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JSON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교환 포맷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676895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형상관리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Git/GitHub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협업을 위한 형상관리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204297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Postman,Junit5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개발 단계 단위 테스트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895073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빌드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Gradle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배포 및 라이브러리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163555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Oracle 18c XE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427492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Spring JDBC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602942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78" y="2129824"/>
            <a:ext cx="896285" cy="89628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77" y="3161670"/>
            <a:ext cx="896285" cy="896285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85" y="4386462"/>
            <a:ext cx="896285" cy="896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32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9910" y="0"/>
            <a:ext cx="4778558" cy="564140"/>
            <a:chOff x="115922" y="0"/>
            <a:chExt cx="4778558" cy="564140"/>
          </a:xfrm>
        </p:grpSpPr>
        <p:grpSp>
          <p:nvGrpSpPr>
            <p:cNvPr id="3" name="그룹 2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2819284" y="164030"/>
              <a:ext cx="2075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49910" y="536271"/>
            <a:ext cx="11981331" cy="5966785"/>
            <a:chOff x="-2" y="667429"/>
            <a:chExt cx="9158804" cy="6272061"/>
          </a:xfrm>
        </p:grpSpPr>
        <p:grpSp>
          <p:nvGrpSpPr>
            <p:cNvPr id="21" name="그룹 20"/>
            <p:cNvGrpSpPr/>
            <p:nvPr/>
          </p:nvGrpSpPr>
          <p:grpSpPr>
            <a:xfrm>
              <a:off x="60364" y="667429"/>
              <a:ext cx="8972317" cy="5054306"/>
              <a:chOff x="95409" y="655308"/>
              <a:chExt cx="8972317" cy="5054306"/>
            </a:xfrm>
          </p:grpSpPr>
          <p:sp>
            <p:nvSpPr>
              <p:cNvPr id="184" name="모서리가 둥근 직사각형 183"/>
              <p:cNvSpPr/>
              <p:nvPr/>
            </p:nvSpPr>
            <p:spPr>
              <a:xfrm>
                <a:off x="95411" y="655308"/>
                <a:ext cx="8937267" cy="129471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5" name="모서리가 둥근 직사각형 184"/>
              <p:cNvSpPr/>
              <p:nvPr/>
            </p:nvSpPr>
            <p:spPr>
              <a:xfrm>
                <a:off x="130459" y="1931380"/>
                <a:ext cx="8937266" cy="123431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모서리가 둥근 직사각형 185"/>
              <p:cNvSpPr/>
              <p:nvPr/>
            </p:nvSpPr>
            <p:spPr>
              <a:xfrm>
                <a:off x="95409" y="3140847"/>
                <a:ext cx="8937267" cy="134127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모서리가 둥근 직사각형 186"/>
              <p:cNvSpPr/>
              <p:nvPr/>
            </p:nvSpPr>
            <p:spPr>
              <a:xfrm>
                <a:off x="130459" y="4475301"/>
                <a:ext cx="8937267" cy="123431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모서리가 둥근 직사각형 21"/>
            <p:cNvSpPr/>
            <p:nvPr/>
          </p:nvSpPr>
          <p:spPr>
            <a:xfrm>
              <a:off x="95414" y="5721734"/>
              <a:ext cx="8937267" cy="121775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" y="884456"/>
              <a:ext cx="652761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Presentation Layer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1" y="2171990"/>
              <a:ext cx="652762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Controller Layer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291" y="3460048"/>
              <a:ext cx="653176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Business Layer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-1" y="4739730"/>
              <a:ext cx="652027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Data Access Layer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-2" y="5973630"/>
              <a:ext cx="647659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Data Base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59647" y="949056"/>
              <a:ext cx="754239" cy="5632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운동시설 조회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facility-page.html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search-page.html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bookmark.html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878221" y="1037858"/>
              <a:ext cx="890164" cy="4707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리뷰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review-write.html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review-update.html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47415" y="744195"/>
              <a:ext cx="1878277" cy="7632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회원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join.html, my_page.html, login.html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change_pw.html, email_confirm.html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find_id.html, find_pw.html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success_change_pw.html,my_page_review.html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success_find_id.html,success_find_pw.html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my_page_board.html,my_page_reply.html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866543" y="836119"/>
              <a:ext cx="904985" cy="6763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캘린더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addForm.html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dayForm.html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editForm.html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141784" y="922510"/>
              <a:ext cx="829334" cy="59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게시판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all.html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detailForm.html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saveForm.html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updateForm.html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666018" y="1791203"/>
              <a:ext cx="1440524" cy="2075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Dispatcher Servlet 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878458" y="2205376"/>
              <a:ext cx="1011270" cy="18519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Interceptor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52502" y="2755162"/>
              <a:ext cx="876143" cy="2413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ReplyRestController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777947" y="2444815"/>
              <a:ext cx="972094" cy="1765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CalendarController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891104" y="2437496"/>
              <a:ext cx="975903" cy="1935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977754" y="2437616"/>
              <a:ext cx="1012101" cy="2012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BookmarkController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989958" y="2979729"/>
              <a:ext cx="781909" cy="1584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BoardController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074916" y="2396179"/>
              <a:ext cx="1008357" cy="2272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AdminController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7172303" y="3766830"/>
              <a:ext cx="798817" cy="622091"/>
              <a:chOff x="1198884" y="3540922"/>
              <a:chExt cx="1060728" cy="818048"/>
            </a:xfrm>
          </p:grpSpPr>
          <p:sp>
            <p:nvSpPr>
              <p:cNvPr id="182" name="직사각형 181"/>
              <p:cNvSpPr/>
              <p:nvPr/>
            </p:nvSpPr>
            <p:spPr>
              <a:xfrm>
                <a:off x="1198884" y="3540922"/>
                <a:ext cx="106072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198884" y="4070769"/>
                <a:ext cx="106072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>
                    <a:solidFill>
                      <a:schemeClr val="tx1"/>
                    </a:solidFill>
                  </a:rPr>
                  <a:t>AdminSVCImpl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4020506" y="3742608"/>
              <a:ext cx="714644" cy="680881"/>
              <a:chOff x="1255683" y="3520259"/>
              <a:chExt cx="963494" cy="859830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1257070" y="3520259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1255683" y="4091887"/>
                <a:ext cx="963493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5953873" y="3745211"/>
              <a:ext cx="1012867" cy="693988"/>
              <a:chOff x="2523045" y="3504915"/>
              <a:chExt cx="1012867" cy="693988"/>
            </a:xfrm>
          </p:grpSpPr>
          <p:sp>
            <p:nvSpPr>
              <p:cNvPr id="178" name="직사각형 177"/>
              <p:cNvSpPr/>
              <p:nvPr/>
            </p:nvSpPr>
            <p:spPr>
              <a:xfrm>
                <a:off x="2523045" y="3504915"/>
                <a:ext cx="1012867" cy="21929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2523045" y="3986111"/>
                <a:ext cx="1012867" cy="2127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4968457" y="3689212"/>
              <a:ext cx="752110" cy="751726"/>
              <a:chOff x="1198883" y="3540922"/>
              <a:chExt cx="962108" cy="822132"/>
            </a:xfrm>
          </p:grpSpPr>
          <p:sp>
            <p:nvSpPr>
              <p:cNvPr id="176" name="직사각형 175"/>
              <p:cNvSpPr/>
              <p:nvPr/>
            </p:nvSpPr>
            <p:spPr>
              <a:xfrm>
                <a:off x="1198884" y="3540922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198883" y="4074852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2883737" y="3731320"/>
              <a:ext cx="988426" cy="730526"/>
              <a:chOff x="1124210" y="3540921"/>
              <a:chExt cx="1223276" cy="806021"/>
            </a:xfrm>
          </p:grpSpPr>
          <p:sp>
            <p:nvSpPr>
              <p:cNvPr id="174" name="직사각형 173"/>
              <p:cNvSpPr/>
              <p:nvPr/>
            </p:nvSpPr>
            <p:spPr>
              <a:xfrm>
                <a:off x="1127047" y="3540921"/>
                <a:ext cx="1220439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1124210" y="4120320"/>
                <a:ext cx="1223276" cy="2266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751008" y="3656815"/>
              <a:ext cx="877235" cy="751927"/>
              <a:chOff x="1033663" y="3522455"/>
              <a:chExt cx="1078318" cy="829106"/>
            </a:xfrm>
          </p:grpSpPr>
          <p:sp>
            <p:nvSpPr>
              <p:cNvPr id="172" name="직사각형 171"/>
              <p:cNvSpPr/>
              <p:nvPr/>
            </p:nvSpPr>
            <p:spPr>
              <a:xfrm>
                <a:off x="1039214" y="3522455"/>
                <a:ext cx="107276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1033663" y="4063360"/>
                <a:ext cx="107630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8160074" y="3572608"/>
              <a:ext cx="793067" cy="824005"/>
              <a:chOff x="1280695" y="3394283"/>
              <a:chExt cx="984075" cy="956184"/>
            </a:xfrm>
          </p:grpSpPr>
          <p:sp>
            <p:nvSpPr>
              <p:cNvPr id="170" name="직사각형 169"/>
              <p:cNvSpPr/>
              <p:nvPr/>
            </p:nvSpPr>
            <p:spPr>
              <a:xfrm>
                <a:off x="1280695" y="3394283"/>
                <a:ext cx="984075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1280695" y="4062266"/>
                <a:ext cx="98006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1772759" y="3715376"/>
              <a:ext cx="980810" cy="722489"/>
              <a:chOff x="1066354" y="3540922"/>
              <a:chExt cx="1101871" cy="838383"/>
            </a:xfrm>
          </p:grpSpPr>
          <p:sp>
            <p:nvSpPr>
              <p:cNvPr id="168" name="직사각형 167"/>
              <p:cNvSpPr/>
              <p:nvPr/>
            </p:nvSpPr>
            <p:spPr>
              <a:xfrm>
                <a:off x="1066354" y="3540922"/>
                <a:ext cx="1101871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1066354" y="4091104"/>
                <a:ext cx="1098795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직사각형 48"/>
            <p:cNvSpPr/>
            <p:nvPr/>
          </p:nvSpPr>
          <p:spPr>
            <a:xfrm>
              <a:off x="8168334" y="2398898"/>
              <a:ext cx="775485" cy="2194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160616" y="2757822"/>
              <a:ext cx="792524" cy="2177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ReviewRestController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971792" y="2773790"/>
              <a:ext cx="994947" cy="22016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BookmarkRestController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061237" y="2752634"/>
              <a:ext cx="1022035" cy="23256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AdminRestController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772758" y="2762005"/>
              <a:ext cx="980810" cy="2258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CalendarRestController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4931" y="2427271"/>
              <a:ext cx="962165" cy="2100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FacilityController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864931" y="2765229"/>
              <a:ext cx="970917" cy="2422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FacilityRestController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86031" y="2770908"/>
              <a:ext cx="986136" cy="2392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MemberRestController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7172301" y="4748033"/>
              <a:ext cx="798817" cy="622637"/>
              <a:chOff x="1179637" y="3540922"/>
              <a:chExt cx="1060729" cy="818766"/>
            </a:xfrm>
          </p:grpSpPr>
          <p:sp>
            <p:nvSpPr>
              <p:cNvPr id="166" name="직사각형 165"/>
              <p:cNvSpPr/>
              <p:nvPr/>
            </p:nvSpPr>
            <p:spPr>
              <a:xfrm>
                <a:off x="1179637" y="3540922"/>
                <a:ext cx="1060729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1191093" y="4071486"/>
                <a:ext cx="1049273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4020504" y="4761095"/>
              <a:ext cx="714643" cy="697875"/>
              <a:chOff x="1298208" y="3558095"/>
              <a:chExt cx="948958" cy="917703"/>
            </a:xfrm>
          </p:grpSpPr>
          <p:sp>
            <p:nvSpPr>
              <p:cNvPr id="164" name="직사각형 163"/>
              <p:cNvSpPr/>
              <p:nvPr/>
            </p:nvSpPr>
            <p:spPr>
              <a:xfrm>
                <a:off x="1298208" y="3558095"/>
                <a:ext cx="94895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1298208" y="4187597"/>
                <a:ext cx="948957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5950348" y="4763654"/>
              <a:ext cx="1016391" cy="643914"/>
              <a:chOff x="944696" y="3563454"/>
              <a:chExt cx="1349638" cy="846744"/>
            </a:xfrm>
          </p:grpSpPr>
          <p:sp>
            <p:nvSpPr>
              <p:cNvPr id="162" name="직사각형 161"/>
              <p:cNvSpPr/>
              <p:nvPr/>
            </p:nvSpPr>
            <p:spPr>
              <a:xfrm>
                <a:off x="944696" y="3563454"/>
                <a:ext cx="1349637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952132" y="4121997"/>
                <a:ext cx="134220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4964929" y="4761096"/>
              <a:ext cx="755638" cy="670396"/>
              <a:chOff x="1219719" y="3504106"/>
              <a:chExt cx="1003392" cy="881569"/>
            </a:xfrm>
          </p:grpSpPr>
          <p:sp>
            <p:nvSpPr>
              <p:cNvPr id="160" name="직사각형 159"/>
              <p:cNvSpPr/>
              <p:nvPr/>
            </p:nvSpPr>
            <p:spPr>
              <a:xfrm>
                <a:off x="1219719" y="3504106"/>
                <a:ext cx="1003392" cy="2965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227155" y="4097473"/>
                <a:ext cx="995956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2883737" y="4806646"/>
              <a:ext cx="988426" cy="670855"/>
              <a:chOff x="1067555" y="3540922"/>
              <a:chExt cx="1312507" cy="882172"/>
            </a:xfrm>
          </p:grpSpPr>
          <p:sp>
            <p:nvSpPr>
              <p:cNvPr id="158" name="직사각형 157"/>
              <p:cNvSpPr/>
              <p:nvPr/>
            </p:nvSpPr>
            <p:spPr>
              <a:xfrm>
                <a:off x="1067555" y="3540922"/>
                <a:ext cx="13125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067555" y="4142136"/>
                <a:ext cx="1308771" cy="2809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748750" y="4744600"/>
              <a:ext cx="875268" cy="688688"/>
              <a:chOff x="981268" y="3519230"/>
              <a:chExt cx="1162246" cy="905623"/>
            </a:xfrm>
          </p:grpSpPr>
          <p:sp>
            <p:nvSpPr>
              <p:cNvPr id="156" name="직사각형 155"/>
              <p:cNvSpPr/>
              <p:nvPr/>
            </p:nvSpPr>
            <p:spPr>
              <a:xfrm>
                <a:off x="981268" y="3519230"/>
                <a:ext cx="1162246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981268" y="4136651"/>
                <a:ext cx="1151169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8160073" y="4689023"/>
              <a:ext cx="789833" cy="702591"/>
              <a:chOff x="1360994" y="3446146"/>
              <a:chExt cx="1048798" cy="923905"/>
            </a:xfrm>
          </p:grpSpPr>
          <p:sp>
            <p:nvSpPr>
              <p:cNvPr id="154" name="직사각형 153"/>
              <p:cNvSpPr/>
              <p:nvPr/>
            </p:nvSpPr>
            <p:spPr>
              <a:xfrm>
                <a:off x="1360994" y="3446146"/>
                <a:ext cx="1048798" cy="28820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>
                <a:off x="1360994" y="4081851"/>
                <a:ext cx="1048798" cy="288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1768024" y="4721097"/>
              <a:ext cx="982807" cy="671317"/>
              <a:chOff x="852042" y="3426320"/>
              <a:chExt cx="1305044" cy="882780"/>
            </a:xfrm>
          </p:grpSpPr>
          <p:sp>
            <p:nvSpPr>
              <p:cNvPr id="152" name="직사각형 151"/>
              <p:cNvSpPr/>
              <p:nvPr/>
            </p:nvSpPr>
            <p:spPr>
              <a:xfrm>
                <a:off x="858329" y="3426320"/>
                <a:ext cx="1297706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>
                <a:off x="852042" y="4020899"/>
                <a:ext cx="1305044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3878457" y="5736860"/>
              <a:ext cx="1011270" cy="2074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JDBC</a:t>
              </a:r>
              <a:r>
                <a:rPr lang="en-US" altLang="ko-KR" sz="600" dirty="0"/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Templete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904888" y="6019905"/>
              <a:ext cx="941469" cy="2074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Data</a:t>
              </a:r>
              <a:r>
                <a:rPr lang="en-US" altLang="ko-KR" sz="800" dirty="0"/>
                <a:t> </a:t>
              </a:r>
              <a:r>
                <a:rPr lang="en-US" altLang="ko-KR" sz="800" dirty="0">
                  <a:solidFill>
                    <a:schemeClr val="tx1"/>
                  </a:solidFill>
                </a:rPr>
                <a:t>Source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415773" y="6335239"/>
              <a:ext cx="486895" cy="5337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FACILITY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268684" y="5973126"/>
              <a:ext cx="423133" cy="629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CODE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571728" y="6029046"/>
              <a:ext cx="576862" cy="70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BOOKMARK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804789" y="5956022"/>
              <a:ext cx="425765" cy="7093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BOARD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316764" y="6367604"/>
              <a:ext cx="608030" cy="505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422244" y="5973126"/>
              <a:ext cx="564503" cy="797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CALENDAR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041832" y="6098612"/>
              <a:ext cx="470734" cy="5808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REPLY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854713" y="6061316"/>
              <a:ext cx="442129" cy="5335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REVIEW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5393666" y="6195720"/>
              <a:ext cx="632700" cy="5992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UPLOADFILE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76" name="꺾인 연결선 75"/>
            <p:cNvCxnSpPr>
              <a:stCxn id="28" idx="2"/>
              <a:endCxn id="33" idx="0"/>
            </p:cNvCxnSpPr>
            <p:nvPr/>
          </p:nvCxnSpPr>
          <p:spPr>
            <a:xfrm rot="16200000" flipH="1">
              <a:off x="2672056" y="76977"/>
              <a:ext cx="278935" cy="31495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꺾인 연결선 76"/>
            <p:cNvCxnSpPr>
              <a:stCxn id="29" idx="2"/>
              <a:endCxn id="33" idx="0"/>
            </p:cNvCxnSpPr>
            <p:nvPr/>
          </p:nvCxnSpPr>
          <p:spPr>
            <a:xfrm rot="16200000" flipH="1">
              <a:off x="3213489" y="618411"/>
              <a:ext cx="282606" cy="206297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꺾인 연결선 77"/>
            <p:cNvCxnSpPr>
              <a:stCxn id="31" idx="2"/>
              <a:endCxn id="33" idx="0"/>
            </p:cNvCxnSpPr>
            <p:nvPr/>
          </p:nvCxnSpPr>
          <p:spPr>
            <a:xfrm rot="5400000">
              <a:off x="5213291" y="685458"/>
              <a:ext cx="278735" cy="193275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꺾인 연결선 78"/>
            <p:cNvCxnSpPr>
              <a:stCxn id="32" idx="2"/>
              <a:endCxn id="33" idx="0"/>
            </p:cNvCxnSpPr>
            <p:nvPr/>
          </p:nvCxnSpPr>
          <p:spPr>
            <a:xfrm rot="5400000">
              <a:off x="5835053" y="69803"/>
              <a:ext cx="272628" cy="31701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33" idx="2"/>
              <a:endCxn id="34" idx="0"/>
            </p:cNvCxnSpPr>
            <p:nvPr/>
          </p:nvCxnSpPr>
          <p:spPr>
            <a:xfrm flipH="1">
              <a:off x="4384093" y="1998713"/>
              <a:ext cx="2187" cy="2066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꺾인 연결선 80"/>
            <p:cNvCxnSpPr>
              <a:stCxn id="40" idx="2"/>
              <a:endCxn id="52" idx="0"/>
            </p:cNvCxnSpPr>
            <p:nvPr/>
          </p:nvCxnSpPr>
          <p:spPr>
            <a:xfrm rot="5400000">
              <a:off x="7511079" y="2684619"/>
              <a:ext cx="129190" cy="684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꺾인 연결선 81"/>
            <p:cNvCxnSpPr>
              <a:stCxn id="36" idx="2"/>
              <a:endCxn id="53" idx="0"/>
            </p:cNvCxnSpPr>
            <p:nvPr/>
          </p:nvCxnSpPr>
          <p:spPr>
            <a:xfrm rot="5400000">
              <a:off x="2193278" y="2691288"/>
              <a:ext cx="140602" cy="83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꺾인 연결선 82"/>
            <p:cNvCxnSpPr>
              <a:stCxn id="38" idx="2"/>
            </p:cNvCxnSpPr>
            <p:nvPr/>
          </p:nvCxnSpPr>
          <p:spPr>
            <a:xfrm rot="5400000">
              <a:off x="6426879" y="2690908"/>
              <a:ext cx="108998" cy="48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 83"/>
            <p:cNvCxnSpPr>
              <a:stCxn id="49" idx="2"/>
              <a:endCxn id="50" idx="0"/>
            </p:cNvCxnSpPr>
            <p:nvPr/>
          </p:nvCxnSpPr>
          <p:spPr>
            <a:xfrm rot="16200000" flipH="1">
              <a:off x="8486737" y="2687679"/>
              <a:ext cx="139482" cy="80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3878457" y="3368638"/>
              <a:ext cx="1011270" cy="1885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paging</a:t>
              </a:r>
            </a:p>
          </p:txBody>
        </p:sp>
        <p:cxnSp>
          <p:nvCxnSpPr>
            <p:cNvPr id="86" name="꺾인 연결선 85"/>
            <p:cNvCxnSpPr>
              <a:stCxn id="35" idx="2"/>
              <a:endCxn id="85" idx="1"/>
            </p:cNvCxnSpPr>
            <p:nvPr/>
          </p:nvCxnSpPr>
          <p:spPr>
            <a:xfrm rot="16200000" flipH="1">
              <a:off x="2301311" y="1885750"/>
              <a:ext cx="466409" cy="268788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35" idx="2"/>
              <a:endCxn id="172" idx="0"/>
            </p:cNvCxnSpPr>
            <p:nvPr/>
          </p:nvCxnSpPr>
          <p:spPr>
            <a:xfrm>
              <a:off x="1190574" y="2996487"/>
              <a:ext cx="1310" cy="6603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172" idx="2"/>
              <a:endCxn id="173" idx="0"/>
            </p:cNvCxnSpPr>
            <p:nvPr/>
          </p:nvCxnSpPr>
          <p:spPr>
            <a:xfrm flipH="1">
              <a:off x="1188806" y="3918188"/>
              <a:ext cx="3078" cy="229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53" idx="2"/>
              <a:endCxn id="168" idx="0"/>
            </p:cNvCxnSpPr>
            <p:nvPr/>
          </p:nvCxnSpPr>
          <p:spPr>
            <a:xfrm>
              <a:off x="2263164" y="2987834"/>
              <a:ext cx="0" cy="7275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168" idx="2"/>
              <a:endCxn id="169" idx="0"/>
            </p:cNvCxnSpPr>
            <p:nvPr/>
          </p:nvCxnSpPr>
          <p:spPr>
            <a:xfrm flipH="1">
              <a:off x="2261795" y="3963738"/>
              <a:ext cx="1369" cy="225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56" idx="2"/>
              <a:endCxn id="174" idx="0"/>
            </p:cNvCxnSpPr>
            <p:nvPr/>
          </p:nvCxnSpPr>
          <p:spPr>
            <a:xfrm flipH="1">
              <a:off x="3379097" y="3010191"/>
              <a:ext cx="2" cy="7211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174" idx="2"/>
              <a:endCxn id="175" idx="0"/>
            </p:cNvCxnSpPr>
            <p:nvPr/>
          </p:nvCxnSpPr>
          <p:spPr>
            <a:xfrm flipH="1">
              <a:off x="3377951" y="3992527"/>
              <a:ext cx="1146" cy="263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endCxn id="176" idx="0"/>
            </p:cNvCxnSpPr>
            <p:nvPr/>
          </p:nvCxnSpPr>
          <p:spPr>
            <a:xfrm>
              <a:off x="5335229" y="3025047"/>
              <a:ext cx="9284" cy="664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176" idx="2"/>
              <a:endCxn id="177" idx="0"/>
            </p:cNvCxnSpPr>
            <p:nvPr/>
          </p:nvCxnSpPr>
          <p:spPr>
            <a:xfrm flipH="1">
              <a:off x="5344512" y="3952734"/>
              <a:ext cx="1" cy="2246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51" idx="2"/>
              <a:endCxn id="178" idx="0"/>
            </p:cNvCxnSpPr>
            <p:nvPr/>
          </p:nvCxnSpPr>
          <p:spPr>
            <a:xfrm flipH="1">
              <a:off x="6460307" y="2993949"/>
              <a:ext cx="8958" cy="7512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>
              <a:stCxn id="178" idx="2"/>
              <a:endCxn id="179" idx="0"/>
            </p:cNvCxnSpPr>
            <p:nvPr/>
          </p:nvCxnSpPr>
          <p:spPr>
            <a:xfrm>
              <a:off x="6460307" y="3964502"/>
              <a:ext cx="0" cy="261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>
              <a:stCxn id="180" idx="2"/>
              <a:endCxn id="181" idx="0"/>
            </p:cNvCxnSpPr>
            <p:nvPr/>
          </p:nvCxnSpPr>
          <p:spPr>
            <a:xfrm flipH="1">
              <a:off x="4377827" y="3970829"/>
              <a:ext cx="515" cy="2244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39" idx="2"/>
              <a:endCxn id="85" idx="0"/>
            </p:cNvCxnSpPr>
            <p:nvPr/>
          </p:nvCxnSpPr>
          <p:spPr>
            <a:xfrm>
              <a:off x="4380913" y="3138192"/>
              <a:ext cx="3179" cy="230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85" idx="2"/>
              <a:endCxn id="180" idx="0"/>
            </p:cNvCxnSpPr>
            <p:nvPr/>
          </p:nvCxnSpPr>
          <p:spPr>
            <a:xfrm flipH="1">
              <a:off x="4378341" y="3557153"/>
              <a:ext cx="5752" cy="1854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52" idx="2"/>
              <a:endCxn id="182" idx="0"/>
            </p:cNvCxnSpPr>
            <p:nvPr/>
          </p:nvCxnSpPr>
          <p:spPr>
            <a:xfrm flipH="1">
              <a:off x="7571712" y="2985195"/>
              <a:ext cx="543" cy="781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182" idx="2"/>
              <a:endCxn id="183" idx="0"/>
            </p:cNvCxnSpPr>
            <p:nvPr/>
          </p:nvCxnSpPr>
          <p:spPr>
            <a:xfrm>
              <a:off x="7571712" y="3985994"/>
              <a:ext cx="0" cy="1837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39" idx="0"/>
            </p:cNvCxnSpPr>
            <p:nvPr/>
          </p:nvCxnSpPr>
          <p:spPr>
            <a:xfrm>
              <a:off x="4378023" y="2410448"/>
              <a:ext cx="2891" cy="5692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stCxn id="175" idx="2"/>
              <a:endCxn id="158" idx="0"/>
            </p:cNvCxnSpPr>
            <p:nvPr/>
          </p:nvCxnSpPr>
          <p:spPr>
            <a:xfrm>
              <a:off x="3377950" y="4461846"/>
              <a:ext cx="0" cy="3447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158" idx="2"/>
              <a:endCxn id="159" idx="0"/>
            </p:cNvCxnSpPr>
            <p:nvPr/>
          </p:nvCxnSpPr>
          <p:spPr>
            <a:xfrm flipH="1">
              <a:off x="3376543" y="5025811"/>
              <a:ext cx="1407" cy="2380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169" idx="2"/>
              <a:endCxn id="152" idx="0"/>
            </p:cNvCxnSpPr>
            <p:nvPr/>
          </p:nvCxnSpPr>
          <p:spPr>
            <a:xfrm flipH="1">
              <a:off x="2261399" y="4437865"/>
              <a:ext cx="396" cy="2832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stCxn id="152" idx="2"/>
              <a:endCxn id="153" idx="0"/>
            </p:cNvCxnSpPr>
            <p:nvPr/>
          </p:nvCxnSpPr>
          <p:spPr>
            <a:xfrm flipH="1">
              <a:off x="2259428" y="4940261"/>
              <a:ext cx="1971" cy="2329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stCxn id="173" idx="2"/>
              <a:endCxn id="156" idx="0"/>
            </p:cNvCxnSpPr>
            <p:nvPr/>
          </p:nvCxnSpPr>
          <p:spPr>
            <a:xfrm flipH="1">
              <a:off x="1186385" y="4408742"/>
              <a:ext cx="2422" cy="3358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stCxn id="156" idx="2"/>
              <a:endCxn id="157" idx="0"/>
            </p:cNvCxnSpPr>
            <p:nvPr/>
          </p:nvCxnSpPr>
          <p:spPr>
            <a:xfrm flipH="1">
              <a:off x="1182213" y="4963765"/>
              <a:ext cx="4171" cy="2503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181" idx="2"/>
              <a:endCxn id="164" idx="0"/>
            </p:cNvCxnSpPr>
            <p:nvPr/>
          </p:nvCxnSpPr>
          <p:spPr>
            <a:xfrm>
              <a:off x="4377828" y="4423489"/>
              <a:ext cx="0" cy="337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164" idx="2"/>
              <a:endCxn id="165" idx="0"/>
            </p:cNvCxnSpPr>
            <p:nvPr/>
          </p:nvCxnSpPr>
          <p:spPr>
            <a:xfrm>
              <a:off x="4377826" y="4980261"/>
              <a:ext cx="0" cy="25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stCxn id="177" idx="2"/>
              <a:endCxn id="160" idx="0"/>
            </p:cNvCxnSpPr>
            <p:nvPr/>
          </p:nvCxnSpPr>
          <p:spPr>
            <a:xfrm flipH="1">
              <a:off x="5342747" y="4440939"/>
              <a:ext cx="1764" cy="320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stCxn id="160" idx="2"/>
              <a:endCxn id="161" idx="0"/>
            </p:cNvCxnSpPr>
            <p:nvPr/>
          </p:nvCxnSpPr>
          <p:spPr>
            <a:xfrm>
              <a:off x="5342748" y="4986573"/>
              <a:ext cx="2799" cy="2257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179" idx="2"/>
              <a:endCxn id="162" idx="0"/>
            </p:cNvCxnSpPr>
            <p:nvPr/>
          </p:nvCxnSpPr>
          <p:spPr>
            <a:xfrm flipH="1">
              <a:off x="6458544" y="4439199"/>
              <a:ext cx="1764" cy="3244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162" idx="2"/>
              <a:endCxn id="163" idx="0"/>
            </p:cNvCxnSpPr>
            <p:nvPr/>
          </p:nvCxnSpPr>
          <p:spPr>
            <a:xfrm>
              <a:off x="6458544" y="4982819"/>
              <a:ext cx="2800" cy="2055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>
              <a:stCxn id="183" idx="2"/>
              <a:endCxn id="166" idx="0"/>
            </p:cNvCxnSpPr>
            <p:nvPr/>
          </p:nvCxnSpPr>
          <p:spPr>
            <a:xfrm>
              <a:off x="7571712" y="4388921"/>
              <a:ext cx="0" cy="3591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/>
            <p:cNvCxnSpPr>
              <a:stCxn id="166" idx="2"/>
              <a:endCxn id="167" idx="0"/>
            </p:cNvCxnSpPr>
            <p:nvPr/>
          </p:nvCxnSpPr>
          <p:spPr>
            <a:xfrm>
              <a:off x="7571709" y="4967198"/>
              <a:ext cx="4314" cy="1843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>
              <a:stCxn id="171" idx="2"/>
              <a:endCxn id="154" idx="0"/>
            </p:cNvCxnSpPr>
            <p:nvPr/>
          </p:nvCxnSpPr>
          <p:spPr>
            <a:xfrm flipH="1">
              <a:off x="8554990" y="4396613"/>
              <a:ext cx="1" cy="292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>
              <a:stCxn id="154" idx="2"/>
              <a:endCxn id="155" idx="0"/>
            </p:cNvCxnSpPr>
            <p:nvPr/>
          </p:nvCxnSpPr>
          <p:spPr>
            <a:xfrm>
              <a:off x="8554990" y="4908190"/>
              <a:ext cx="1" cy="264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꺾인 연결선 118"/>
            <p:cNvCxnSpPr>
              <a:stCxn id="157" idx="2"/>
              <a:endCxn id="65" idx="0"/>
            </p:cNvCxnSpPr>
            <p:nvPr/>
          </p:nvCxnSpPr>
          <p:spPr>
            <a:xfrm rot="16200000" flipH="1">
              <a:off x="2631366" y="3984133"/>
              <a:ext cx="303573" cy="320187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꺾인 연결선 119"/>
            <p:cNvCxnSpPr>
              <a:stCxn id="153" idx="2"/>
              <a:endCxn id="65" idx="0"/>
            </p:cNvCxnSpPr>
            <p:nvPr/>
          </p:nvCxnSpPr>
          <p:spPr>
            <a:xfrm rot="16200000" flipH="1">
              <a:off x="3149537" y="4502305"/>
              <a:ext cx="344447" cy="2124664"/>
            </a:xfrm>
            <a:prstGeom prst="bentConnector3">
              <a:avLst>
                <a:gd name="adj1" fmla="val 5242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꺾인 연결선 120"/>
            <p:cNvCxnSpPr>
              <a:stCxn id="159" idx="2"/>
              <a:endCxn id="65" idx="0"/>
            </p:cNvCxnSpPr>
            <p:nvPr/>
          </p:nvCxnSpPr>
          <p:spPr>
            <a:xfrm rot="16200000" flipH="1">
              <a:off x="3750638" y="5103406"/>
              <a:ext cx="259359" cy="1007548"/>
            </a:xfrm>
            <a:prstGeom prst="bentConnector3">
              <a:avLst>
                <a:gd name="adj1" fmla="val 3664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꺾인 연결선 121"/>
            <p:cNvCxnSpPr>
              <a:stCxn id="165" idx="2"/>
              <a:endCxn id="65" idx="0"/>
            </p:cNvCxnSpPr>
            <p:nvPr/>
          </p:nvCxnSpPr>
          <p:spPr>
            <a:xfrm rot="16200000" flipH="1">
              <a:off x="4242013" y="5594781"/>
              <a:ext cx="277890" cy="626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꺾인 연결선 122"/>
            <p:cNvCxnSpPr>
              <a:stCxn id="161" idx="2"/>
              <a:endCxn id="65" idx="0"/>
            </p:cNvCxnSpPr>
            <p:nvPr/>
          </p:nvCxnSpPr>
          <p:spPr>
            <a:xfrm rot="5400000">
              <a:off x="4712136" y="5103449"/>
              <a:ext cx="305369" cy="96145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꺾인 연결선 123"/>
            <p:cNvCxnSpPr>
              <a:stCxn id="163" idx="2"/>
              <a:endCxn id="65" idx="0"/>
            </p:cNvCxnSpPr>
            <p:nvPr/>
          </p:nvCxnSpPr>
          <p:spPr>
            <a:xfrm rot="5400000">
              <a:off x="5258073" y="4533588"/>
              <a:ext cx="329292" cy="20772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꺾인 연결선 124"/>
            <p:cNvCxnSpPr>
              <a:stCxn id="167" idx="2"/>
              <a:endCxn id="65" idx="0"/>
            </p:cNvCxnSpPr>
            <p:nvPr/>
          </p:nvCxnSpPr>
          <p:spPr>
            <a:xfrm rot="5400000">
              <a:off x="5796963" y="3957799"/>
              <a:ext cx="366190" cy="319193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꺾인 연결선 125"/>
            <p:cNvCxnSpPr>
              <a:stCxn id="155" idx="2"/>
              <a:endCxn id="65" idx="0"/>
            </p:cNvCxnSpPr>
            <p:nvPr/>
          </p:nvCxnSpPr>
          <p:spPr>
            <a:xfrm rot="5400000">
              <a:off x="6296919" y="3478788"/>
              <a:ext cx="345246" cy="41708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직사각형 126"/>
            <p:cNvSpPr/>
            <p:nvPr/>
          </p:nvSpPr>
          <p:spPr>
            <a:xfrm>
              <a:off x="4428732" y="5025808"/>
              <a:ext cx="519655" cy="160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Board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6553556" y="4979723"/>
              <a:ext cx="582735" cy="1684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Bookmark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2345596" y="4986573"/>
              <a:ext cx="582735" cy="141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</a:t>
              </a: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5612879" y="4910325"/>
              <a:ext cx="574770" cy="3461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AutoComplete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FacilityCriteria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3421866" y="5079199"/>
              <a:ext cx="675451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1239050" y="3962140"/>
              <a:ext cx="660449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Reply</a:t>
              </a: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4425519" y="4008962"/>
              <a:ext cx="519655" cy="160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Board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2308369" y="3999864"/>
              <a:ext cx="582735" cy="1436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</a:t>
              </a: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553556" y="4007756"/>
              <a:ext cx="582735" cy="1684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Bookmark</a:t>
              </a: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5577818" y="3885419"/>
              <a:ext cx="577452" cy="38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AutoComplete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FacilityCriteria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3403301" y="4032503"/>
              <a:ext cx="675451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327570" y="4997522"/>
              <a:ext cx="660449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Reply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8612613" y="3830564"/>
              <a:ext cx="546189" cy="3260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ReviewCriteria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OrderBy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8626257" y="4896594"/>
              <a:ext cx="512604" cy="305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ReviewCriteria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OrderBy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꺾인 연결선 140"/>
            <p:cNvCxnSpPr>
              <a:stCxn id="170" idx="2"/>
              <a:endCxn id="171" idx="0"/>
            </p:cNvCxnSpPr>
            <p:nvPr/>
          </p:nvCxnSpPr>
          <p:spPr>
            <a:xfrm rot="5400000">
              <a:off x="8392158" y="3983802"/>
              <a:ext cx="327282" cy="161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꺾인 연결선 141"/>
            <p:cNvCxnSpPr>
              <a:stCxn id="50" idx="2"/>
              <a:endCxn id="170" idx="0"/>
            </p:cNvCxnSpPr>
            <p:nvPr/>
          </p:nvCxnSpPr>
          <p:spPr>
            <a:xfrm rot="5400000">
              <a:off x="8258229" y="3273958"/>
              <a:ext cx="597029" cy="27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stCxn id="54" idx="2"/>
              <a:endCxn id="55" idx="0"/>
            </p:cNvCxnSpPr>
            <p:nvPr/>
          </p:nvCxnSpPr>
          <p:spPr>
            <a:xfrm>
              <a:off x="5346013" y="2637328"/>
              <a:ext cx="4376" cy="1279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56" idx="0"/>
            </p:cNvCxnSpPr>
            <p:nvPr/>
          </p:nvCxnSpPr>
          <p:spPr>
            <a:xfrm>
              <a:off x="3375255" y="2638836"/>
              <a:ext cx="3844" cy="1320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꺾인 연결선 144"/>
            <p:cNvCxnSpPr>
              <a:stCxn id="34" idx="1"/>
              <a:endCxn id="37" idx="0"/>
            </p:cNvCxnSpPr>
            <p:nvPr/>
          </p:nvCxnSpPr>
          <p:spPr>
            <a:xfrm rot="10800000" flipV="1">
              <a:off x="3379056" y="2297971"/>
              <a:ext cx="499403" cy="13952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꺾인 연결선 145"/>
            <p:cNvCxnSpPr>
              <a:stCxn id="34" idx="1"/>
              <a:endCxn id="36" idx="0"/>
            </p:cNvCxnSpPr>
            <p:nvPr/>
          </p:nvCxnSpPr>
          <p:spPr>
            <a:xfrm rot="10800000" flipV="1">
              <a:off x="2263994" y="2297971"/>
              <a:ext cx="1614464" cy="146843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꺾인 연결선 146"/>
            <p:cNvCxnSpPr>
              <a:stCxn id="34" idx="3"/>
              <a:endCxn id="54" idx="0"/>
            </p:cNvCxnSpPr>
            <p:nvPr/>
          </p:nvCxnSpPr>
          <p:spPr>
            <a:xfrm>
              <a:off x="4889729" y="2297971"/>
              <a:ext cx="456285" cy="12929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꺾인 연결선 147"/>
            <p:cNvCxnSpPr>
              <a:stCxn id="34" idx="3"/>
              <a:endCxn id="38" idx="0"/>
            </p:cNvCxnSpPr>
            <p:nvPr/>
          </p:nvCxnSpPr>
          <p:spPr>
            <a:xfrm>
              <a:off x="4889729" y="2297971"/>
              <a:ext cx="1594076" cy="13964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꺾인 연결선 148"/>
            <p:cNvCxnSpPr>
              <a:stCxn id="34" idx="3"/>
              <a:endCxn id="40" idx="0"/>
            </p:cNvCxnSpPr>
            <p:nvPr/>
          </p:nvCxnSpPr>
          <p:spPr>
            <a:xfrm>
              <a:off x="4889729" y="2297971"/>
              <a:ext cx="2689366" cy="98208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꺾인 연결선 149"/>
            <p:cNvCxnSpPr>
              <a:stCxn id="34" idx="3"/>
              <a:endCxn id="49" idx="0"/>
            </p:cNvCxnSpPr>
            <p:nvPr/>
          </p:nvCxnSpPr>
          <p:spPr>
            <a:xfrm>
              <a:off x="4889729" y="2297971"/>
              <a:ext cx="3666348" cy="100926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꺾인 연결선 150"/>
            <p:cNvCxnSpPr>
              <a:stCxn id="34" idx="1"/>
              <a:endCxn id="35" idx="0"/>
            </p:cNvCxnSpPr>
            <p:nvPr/>
          </p:nvCxnSpPr>
          <p:spPr>
            <a:xfrm rot="10800000" flipV="1">
              <a:off x="1190574" y="2297971"/>
              <a:ext cx="2687884" cy="45719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8" name="꺾인 연결선 287"/>
          <p:cNvCxnSpPr>
            <a:endCxn id="85" idx="3"/>
          </p:cNvCxnSpPr>
          <p:nvPr/>
        </p:nvCxnSpPr>
        <p:spPr>
          <a:xfrm rot="10800000" flipV="1">
            <a:off x="6546540" y="2924882"/>
            <a:ext cx="578329" cy="270793"/>
          </a:xfrm>
          <a:prstGeom prst="bentConnector3">
            <a:avLst>
              <a:gd name="adj1" fmla="val -8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50" idx="2"/>
            <a:endCxn id="85" idx="3"/>
          </p:cNvCxnSpPr>
          <p:nvPr/>
        </p:nvCxnSpPr>
        <p:spPr>
          <a:xfrm rot="5400000">
            <a:off x="8713380" y="565237"/>
            <a:ext cx="463598" cy="47972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직사각형 187"/>
          <p:cNvSpPr/>
          <p:nvPr/>
        </p:nvSpPr>
        <p:spPr>
          <a:xfrm>
            <a:off x="11003646" y="1042013"/>
            <a:ext cx="1084915" cy="300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관리자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admin.html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11" name="꺾인 연결선 10"/>
          <p:cNvCxnSpPr>
            <a:stCxn id="188" idx="2"/>
            <a:endCxn id="33" idx="0"/>
          </p:cNvCxnSpPr>
          <p:nvPr/>
        </p:nvCxnSpPr>
        <p:spPr>
          <a:xfrm rot="5400000">
            <a:off x="8585546" y="-1355211"/>
            <a:ext cx="262955" cy="56581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18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2448961" y="990892"/>
            <a:ext cx="9800" cy="56824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37" idx="0"/>
            <a:endCxn id="22" idx="2"/>
          </p:cNvCxnSpPr>
          <p:nvPr/>
        </p:nvCxnSpPr>
        <p:spPr>
          <a:xfrm flipH="1" flipV="1">
            <a:off x="4343967" y="2373747"/>
            <a:ext cx="6544" cy="2542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9910" y="0"/>
            <a:ext cx="6835774" cy="564140"/>
            <a:chOff x="115922" y="0"/>
            <a:chExt cx="6835774" cy="564140"/>
          </a:xfrm>
        </p:grpSpPr>
        <p:grpSp>
          <p:nvGrpSpPr>
            <p:cNvPr id="26" name="그룹 25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2802807" y="164030"/>
              <a:ext cx="4148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noProof="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운동시설 검색 및 조회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184081" y="3035245"/>
            <a:ext cx="820281" cy="1322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검색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en-US" altLang="ko-KR" sz="800" dirty="0">
                <a:solidFill>
                  <a:schemeClr val="tx1"/>
                </a:solidFill>
              </a:rPr>
              <a:t> search-page.html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상세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en-US" altLang="ko-KR" sz="800" dirty="0">
                <a:solidFill>
                  <a:schemeClr val="tx1"/>
                </a:solidFill>
              </a:rPr>
              <a:t> facility-page.html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49910" y="718022"/>
            <a:ext cx="230496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Presentation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54875" y="714270"/>
            <a:ext cx="3460401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Controller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27107" y="714269"/>
            <a:ext cx="181261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Business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27895" y="714270"/>
            <a:ext cx="2091608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Access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19503" y="714270"/>
            <a:ext cx="2156710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59028" y="2925640"/>
            <a:ext cx="714080" cy="15412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Dispatcher Servlet </a:t>
            </a:r>
          </a:p>
        </p:txBody>
      </p:sp>
      <p:cxnSp>
        <p:nvCxnSpPr>
          <p:cNvPr id="38" name="직선 화살표 연결선 37"/>
          <p:cNvCxnSpPr>
            <a:stCxn id="30" idx="3"/>
            <a:endCxn id="36" idx="1"/>
          </p:cNvCxnSpPr>
          <p:nvPr/>
        </p:nvCxnSpPr>
        <p:spPr>
          <a:xfrm>
            <a:off x="1004362" y="3696256"/>
            <a:ext cx="35466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212681" y="2925639"/>
            <a:ext cx="702599" cy="154123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Interceptor</a:t>
            </a:r>
          </a:p>
        </p:txBody>
      </p:sp>
      <p:cxnSp>
        <p:nvCxnSpPr>
          <p:cNvPr id="19" name="직선 화살표 연결선 18"/>
          <p:cNvCxnSpPr>
            <a:stCxn id="36" idx="3"/>
            <a:endCxn id="16" idx="1"/>
          </p:cNvCxnSpPr>
          <p:nvPr/>
        </p:nvCxnSpPr>
        <p:spPr>
          <a:xfrm flipV="1">
            <a:off x="2073108" y="3696256"/>
            <a:ext cx="1395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735397" y="3877578"/>
            <a:ext cx="1174947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 </a:t>
            </a:r>
            <a:r>
              <a:rPr lang="en-US" altLang="ko-KR" sz="800" dirty="0" err="1">
                <a:solidFill>
                  <a:schemeClr val="tx1"/>
                </a:solidFill>
              </a:rPr>
              <a:t>FacilityController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756493" y="1946878"/>
            <a:ext cx="1174947" cy="4268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FacilityRestController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9" name="꺾인 연결선 8"/>
          <p:cNvCxnSpPr>
            <a:stCxn id="16" idx="3"/>
            <a:endCxn id="21" idx="1"/>
          </p:cNvCxnSpPr>
          <p:nvPr/>
        </p:nvCxnSpPr>
        <p:spPr>
          <a:xfrm>
            <a:off x="2915280" y="3696256"/>
            <a:ext cx="820117" cy="38530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16" idx="3"/>
            <a:endCxn id="22" idx="1"/>
          </p:cNvCxnSpPr>
          <p:nvPr/>
        </p:nvCxnSpPr>
        <p:spPr>
          <a:xfrm flipV="1">
            <a:off x="2915280" y="2160313"/>
            <a:ext cx="841213" cy="153594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752490" y="4915787"/>
            <a:ext cx="1196042" cy="426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MemberController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꺾인 연결선 23"/>
          <p:cNvCxnSpPr>
            <a:stCxn id="16" idx="2"/>
            <a:endCxn id="37" idx="1"/>
          </p:cNvCxnSpPr>
          <p:nvPr/>
        </p:nvCxnSpPr>
        <p:spPr>
          <a:xfrm rot="16200000" flipH="1">
            <a:off x="2827061" y="4203792"/>
            <a:ext cx="662349" cy="11885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229168" y="3413997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43509" y="1957973"/>
            <a:ext cx="651200" cy="4046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paging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>
            <a:endCxn id="33" idx="1"/>
          </p:cNvCxnSpPr>
          <p:nvPr/>
        </p:nvCxnSpPr>
        <p:spPr>
          <a:xfrm flipV="1">
            <a:off x="5927105" y="1043316"/>
            <a:ext cx="2" cy="54453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739723" y="1238081"/>
            <a:ext cx="0" cy="525058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819503" y="1294726"/>
            <a:ext cx="0" cy="51939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7784870" y="3413997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8" name="직선 화살표 연결선 107"/>
          <p:cNvCxnSpPr>
            <a:stCxn id="43" idx="3"/>
            <a:endCxn id="97" idx="1"/>
          </p:cNvCxnSpPr>
          <p:nvPr/>
        </p:nvCxnSpPr>
        <p:spPr>
          <a:xfrm>
            <a:off x="7396736" y="3617983"/>
            <a:ext cx="3881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8990541" y="2846358"/>
            <a:ext cx="666743" cy="154123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JDBC</a:t>
            </a:r>
            <a:r>
              <a:rPr lang="en-US" altLang="ko-KR" sz="800" dirty="0"/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Templete</a:t>
            </a:r>
            <a:endParaRPr lang="en-US" altLang="ko-KR" sz="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꺾인 연결선 125"/>
          <p:cNvCxnSpPr>
            <a:stCxn id="97" idx="3"/>
            <a:endCxn id="109" idx="1"/>
          </p:cNvCxnSpPr>
          <p:nvPr/>
        </p:nvCxnSpPr>
        <p:spPr>
          <a:xfrm flipV="1">
            <a:off x="8543714" y="3616975"/>
            <a:ext cx="446827" cy="100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원통 126"/>
          <p:cNvSpPr/>
          <p:nvPr/>
        </p:nvSpPr>
        <p:spPr>
          <a:xfrm>
            <a:off x="11019707" y="3384675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FACILITY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007007" y="3335271"/>
            <a:ext cx="563065" cy="5645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Data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Source</a:t>
            </a:r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1" name="꺾인 연결선 140"/>
          <p:cNvCxnSpPr>
            <a:stCxn id="109" idx="3"/>
            <a:endCxn id="129" idx="1"/>
          </p:cNvCxnSpPr>
          <p:nvPr/>
        </p:nvCxnSpPr>
        <p:spPr>
          <a:xfrm>
            <a:off x="9657284" y="3616975"/>
            <a:ext cx="349723" cy="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/>
          <p:nvPr/>
        </p:nvCxnSpPr>
        <p:spPr>
          <a:xfrm flipV="1">
            <a:off x="10570072" y="3608882"/>
            <a:ext cx="449635" cy="55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22" idx="3"/>
            <a:endCxn id="41" idx="1"/>
          </p:cNvCxnSpPr>
          <p:nvPr/>
        </p:nvCxnSpPr>
        <p:spPr>
          <a:xfrm flipV="1">
            <a:off x="4931440" y="2160312"/>
            <a:ext cx="312069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41" idx="3"/>
            <a:endCxn id="43" idx="0"/>
          </p:cNvCxnSpPr>
          <p:nvPr/>
        </p:nvCxnSpPr>
        <p:spPr>
          <a:xfrm>
            <a:off x="5894709" y="2160312"/>
            <a:ext cx="918243" cy="125368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꺾인 연결선 225"/>
          <p:cNvCxnSpPr>
            <a:stCxn id="21" idx="3"/>
            <a:endCxn id="43" idx="1"/>
          </p:cNvCxnSpPr>
          <p:nvPr/>
        </p:nvCxnSpPr>
        <p:spPr>
          <a:xfrm flipV="1">
            <a:off x="4910344" y="3617983"/>
            <a:ext cx="1318824" cy="46358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2609228" y="4698345"/>
            <a:ext cx="1116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로그인 페이지 이동</a:t>
            </a:r>
          </a:p>
        </p:txBody>
      </p:sp>
      <p:sp>
        <p:nvSpPr>
          <p:cNvPr id="350" name="직사각형 349"/>
          <p:cNvSpPr/>
          <p:nvPr/>
        </p:nvSpPr>
        <p:spPr>
          <a:xfrm>
            <a:off x="2474201" y="6002816"/>
            <a:ext cx="1363570" cy="3724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ExceptionHandlerAdvice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cxnSp>
        <p:nvCxnSpPr>
          <p:cNvPr id="373" name="꺾인 연결선 372"/>
          <p:cNvCxnSpPr>
            <a:stCxn id="37" idx="2"/>
            <a:endCxn id="350" idx="3"/>
          </p:cNvCxnSpPr>
          <p:nvPr/>
        </p:nvCxnSpPr>
        <p:spPr>
          <a:xfrm rot="5400000">
            <a:off x="3670942" y="5509485"/>
            <a:ext cx="846399" cy="512740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TextBox 373"/>
          <p:cNvSpPr txBox="1"/>
          <p:nvPr/>
        </p:nvSpPr>
        <p:spPr>
          <a:xfrm>
            <a:off x="4350511" y="5473006"/>
            <a:ext cx="978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EXCEPTION OR </a:t>
            </a:r>
            <a:r>
              <a:rPr lang="ko-KR" altLang="en-US" sz="800" b="1" dirty="0">
                <a:solidFill>
                  <a:srgbClr val="FF0000"/>
                </a:solidFill>
              </a:rPr>
              <a:t>검증 에러</a:t>
            </a:r>
            <a:r>
              <a:rPr lang="en-US" altLang="ko-KR" sz="800" b="1" dirty="0">
                <a:solidFill>
                  <a:srgbClr val="FF0000"/>
                </a:solidFill>
              </a:rPr>
              <a:t> </a:t>
            </a:r>
            <a:r>
              <a:rPr lang="ko-KR" altLang="en-US" sz="800" b="1" dirty="0">
                <a:solidFill>
                  <a:srgbClr val="FF0000"/>
                </a:solidFill>
              </a:rPr>
              <a:t>발생</a:t>
            </a:r>
          </a:p>
        </p:txBody>
      </p:sp>
      <p:cxnSp>
        <p:nvCxnSpPr>
          <p:cNvPr id="380" name="꺾인 연결선 379"/>
          <p:cNvCxnSpPr>
            <a:stCxn id="350" idx="1"/>
            <a:endCxn id="30" idx="2"/>
          </p:cNvCxnSpPr>
          <p:nvPr/>
        </p:nvCxnSpPr>
        <p:spPr>
          <a:xfrm rot="10800000">
            <a:off x="594223" y="4357267"/>
            <a:ext cx="1879979" cy="183178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xtBox 380"/>
          <p:cNvSpPr txBox="1"/>
          <p:nvPr/>
        </p:nvSpPr>
        <p:spPr>
          <a:xfrm>
            <a:off x="2501580" y="5713771"/>
            <a:ext cx="1272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JSON </a:t>
            </a:r>
            <a:r>
              <a:rPr lang="ko-KR" altLang="en-US" sz="800" b="1" dirty="0">
                <a:solidFill>
                  <a:srgbClr val="FF0000"/>
                </a:solidFill>
              </a:rPr>
              <a:t>에러 </a:t>
            </a:r>
            <a:r>
              <a:rPr lang="ko-KR" altLang="en-US" sz="800" b="1" dirty="0" err="1">
                <a:solidFill>
                  <a:srgbClr val="FF0000"/>
                </a:solidFill>
              </a:rPr>
              <a:t>메세지</a:t>
            </a:r>
            <a:r>
              <a:rPr lang="ko-KR" altLang="en-US" sz="800" b="1" dirty="0">
                <a:solidFill>
                  <a:srgbClr val="FF0000"/>
                </a:solidFill>
              </a:rPr>
              <a:t> 반환</a:t>
            </a:r>
          </a:p>
        </p:txBody>
      </p:sp>
      <p:sp>
        <p:nvSpPr>
          <p:cNvPr id="382" name="TextBox 381"/>
          <p:cNvSpPr txBox="1"/>
          <p:nvPr/>
        </p:nvSpPr>
        <p:spPr>
          <a:xfrm>
            <a:off x="4960360" y="5017974"/>
            <a:ext cx="978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ACCEPT = JSON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83" name="직사각형 382"/>
          <p:cNvSpPr/>
          <p:nvPr/>
        </p:nvSpPr>
        <p:spPr>
          <a:xfrm>
            <a:off x="6002543" y="1650807"/>
            <a:ext cx="814112" cy="3795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</a:p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AutoComplete</a:t>
            </a:r>
          </a:p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FacilityCriteria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384" name="직사각형 383"/>
          <p:cNvSpPr/>
          <p:nvPr/>
        </p:nvSpPr>
        <p:spPr>
          <a:xfrm>
            <a:off x="7199089" y="3963933"/>
            <a:ext cx="798704" cy="39333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</a:p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AutoComplete</a:t>
            </a:r>
          </a:p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FacilityCriteria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385" name="직사각형 384"/>
          <p:cNvSpPr/>
          <p:nvPr/>
        </p:nvSpPr>
        <p:spPr>
          <a:xfrm>
            <a:off x="5007869" y="4152518"/>
            <a:ext cx="674574" cy="1465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138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2448961" y="990892"/>
            <a:ext cx="9800" cy="56824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37" idx="0"/>
            <a:endCxn id="22" idx="2"/>
          </p:cNvCxnSpPr>
          <p:nvPr/>
        </p:nvCxnSpPr>
        <p:spPr>
          <a:xfrm flipH="1" flipV="1">
            <a:off x="4319542" y="2388222"/>
            <a:ext cx="3329" cy="3331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9910" y="0"/>
            <a:ext cx="6844012" cy="564140"/>
            <a:chOff x="115922" y="0"/>
            <a:chExt cx="6844012" cy="564140"/>
          </a:xfrm>
        </p:grpSpPr>
        <p:grpSp>
          <p:nvGrpSpPr>
            <p:cNvPr id="26" name="그룹 25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2811045" y="164030"/>
              <a:ext cx="4148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게시글 관리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82391" y="2765201"/>
            <a:ext cx="972838" cy="1862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목록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ko-KR" altLang="en-US" sz="8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All.html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상세 페이지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detailForm.html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등록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saveForm.html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수정</a:t>
            </a:r>
            <a:r>
              <a:rPr lang="en-US" altLang="ko-KR" sz="800" b="1" dirty="0">
                <a:solidFill>
                  <a:prstClr val="black"/>
                </a:solidFill>
              </a:rPr>
              <a:t>]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updateForm.html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49910" y="718022"/>
            <a:ext cx="230496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Presentation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54875" y="714270"/>
            <a:ext cx="3460401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Controller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27107" y="714269"/>
            <a:ext cx="181261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Business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27895" y="714270"/>
            <a:ext cx="2091608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Access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19503" y="714270"/>
            <a:ext cx="2156710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59028" y="2925640"/>
            <a:ext cx="714080" cy="15412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Dispatcher Servlet </a:t>
            </a:r>
          </a:p>
        </p:txBody>
      </p:sp>
      <p:cxnSp>
        <p:nvCxnSpPr>
          <p:cNvPr id="38" name="직선 화살표 연결선 37"/>
          <p:cNvCxnSpPr>
            <a:stCxn id="30" idx="3"/>
            <a:endCxn id="36" idx="1"/>
          </p:cNvCxnSpPr>
          <p:nvPr/>
        </p:nvCxnSpPr>
        <p:spPr>
          <a:xfrm>
            <a:off x="1055229" y="3696256"/>
            <a:ext cx="3037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212681" y="2925639"/>
            <a:ext cx="702599" cy="154123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Interceptor</a:t>
            </a:r>
          </a:p>
        </p:txBody>
      </p:sp>
      <p:cxnSp>
        <p:nvCxnSpPr>
          <p:cNvPr id="19" name="직선 화살표 연결선 18"/>
          <p:cNvCxnSpPr>
            <a:stCxn id="36" idx="3"/>
            <a:endCxn id="16" idx="1"/>
          </p:cNvCxnSpPr>
          <p:nvPr/>
        </p:nvCxnSpPr>
        <p:spPr>
          <a:xfrm flipV="1">
            <a:off x="2073108" y="3696256"/>
            <a:ext cx="1395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756493" y="4372596"/>
            <a:ext cx="1212307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BoardController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669785" y="1969070"/>
            <a:ext cx="1299513" cy="4191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ReplyRestController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9" name="꺾인 연결선 8"/>
          <p:cNvCxnSpPr>
            <a:stCxn id="16" idx="3"/>
            <a:endCxn id="21" idx="1"/>
          </p:cNvCxnSpPr>
          <p:nvPr/>
        </p:nvCxnSpPr>
        <p:spPr>
          <a:xfrm>
            <a:off x="2915280" y="3696256"/>
            <a:ext cx="841213" cy="880326"/>
          </a:xfrm>
          <a:prstGeom prst="bentConnector3">
            <a:avLst>
              <a:gd name="adj1" fmla="val 439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16" idx="3"/>
            <a:endCxn id="22" idx="1"/>
          </p:cNvCxnSpPr>
          <p:nvPr/>
        </p:nvCxnSpPr>
        <p:spPr>
          <a:xfrm flipV="1">
            <a:off x="2915280" y="2178646"/>
            <a:ext cx="754505" cy="151761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801231" y="5719970"/>
            <a:ext cx="1043280" cy="426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MemberController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꺾인 연결선 23"/>
          <p:cNvCxnSpPr>
            <a:stCxn id="16" idx="2"/>
            <a:endCxn id="37" idx="1"/>
          </p:cNvCxnSpPr>
          <p:nvPr/>
        </p:nvCxnSpPr>
        <p:spPr>
          <a:xfrm rot="16200000" flipH="1">
            <a:off x="2449340" y="4581514"/>
            <a:ext cx="1466532" cy="123725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206082" y="4379045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BoardSVC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60235" y="3296080"/>
            <a:ext cx="651200" cy="4046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paging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>
            <a:endCxn id="33" idx="1"/>
          </p:cNvCxnSpPr>
          <p:nvPr/>
        </p:nvCxnSpPr>
        <p:spPr>
          <a:xfrm flipV="1">
            <a:off x="5927105" y="1043316"/>
            <a:ext cx="2" cy="54453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739723" y="1238081"/>
            <a:ext cx="0" cy="525058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819503" y="1294726"/>
            <a:ext cx="0" cy="51939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7860694" y="4379045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BoardDAO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8" name="직선 화살표 연결선 107"/>
          <p:cNvCxnSpPr>
            <a:stCxn id="43" idx="3"/>
            <a:endCxn id="97" idx="1"/>
          </p:cNvCxnSpPr>
          <p:nvPr/>
        </p:nvCxnSpPr>
        <p:spPr>
          <a:xfrm>
            <a:off x="7373650" y="4583031"/>
            <a:ext cx="487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8990541" y="2846358"/>
            <a:ext cx="666743" cy="154123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JDBC</a:t>
            </a:r>
            <a:r>
              <a:rPr lang="en-US" altLang="ko-KR" sz="800" dirty="0"/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Templete</a:t>
            </a:r>
            <a:endParaRPr lang="en-US" altLang="ko-KR" sz="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꺾인 연결선 125"/>
          <p:cNvCxnSpPr>
            <a:stCxn id="84" idx="2"/>
            <a:endCxn id="109" idx="1"/>
          </p:cNvCxnSpPr>
          <p:nvPr/>
        </p:nvCxnSpPr>
        <p:spPr>
          <a:xfrm rot="16200000" flipH="1">
            <a:off x="7999653" y="2626086"/>
            <a:ext cx="1231387" cy="75038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원통 126"/>
          <p:cNvSpPr/>
          <p:nvPr/>
        </p:nvSpPr>
        <p:spPr>
          <a:xfrm>
            <a:off x="10942777" y="1965801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REPLY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007007" y="3335271"/>
            <a:ext cx="563065" cy="5645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Data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Source</a:t>
            </a:r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1" name="꺾인 연결선 140"/>
          <p:cNvCxnSpPr>
            <a:stCxn id="109" idx="3"/>
            <a:endCxn id="129" idx="1"/>
          </p:cNvCxnSpPr>
          <p:nvPr/>
        </p:nvCxnSpPr>
        <p:spPr>
          <a:xfrm>
            <a:off x="9657284" y="3616975"/>
            <a:ext cx="349723" cy="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stCxn id="129" idx="0"/>
            <a:endCxn id="127" idx="2"/>
          </p:cNvCxnSpPr>
          <p:nvPr/>
        </p:nvCxnSpPr>
        <p:spPr>
          <a:xfrm rot="5400000" flipH="1" flipV="1">
            <a:off x="10047073" y="2439568"/>
            <a:ext cx="1137171" cy="6542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22" idx="3"/>
            <a:endCxn id="41" idx="1"/>
          </p:cNvCxnSpPr>
          <p:nvPr/>
        </p:nvCxnSpPr>
        <p:spPr>
          <a:xfrm>
            <a:off x="4969298" y="2178646"/>
            <a:ext cx="290937" cy="131977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41" idx="3"/>
            <a:endCxn id="43" idx="0"/>
          </p:cNvCxnSpPr>
          <p:nvPr/>
        </p:nvCxnSpPr>
        <p:spPr>
          <a:xfrm>
            <a:off x="5911435" y="3498419"/>
            <a:ext cx="878431" cy="88062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꺾인 연결선 225"/>
          <p:cNvCxnSpPr>
            <a:stCxn id="21" idx="3"/>
            <a:endCxn id="41" idx="1"/>
          </p:cNvCxnSpPr>
          <p:nvPr/>
        </p:nvCxnSpPr>
        <p:spPr>
          <a:xfrm flipV="1">
            <a:off x="4968800" y="3498419"/>
            <a:ext cx="291435" cy="107816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2620980" y="5462381"/>
            <a:ext cx="1116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로그인 페이지 이동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206082" y="1974660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cxnSp>
        <p:nvCxnSpPr>
          <p:cNvPr id="74" name="꺾인 연결선 73"/>
          <p:cNvCxnSpPr>
            <a:stCxn id="41" idx="3"/>
            <a:endCxn id="73" idx="2"/>
          </p:cNvCxnSpPr>
          <p:nvPr/>
        </p:nvCxnSpPr>
        <p:spPr>
          <a:xfrm flipV="1">
            <a:off x="5911435" y="2382632"/>
            <a:ext cx="878431" cy="111578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860730" y="1977616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86" name="꺾인 연결선 85"/>
          <p:cNvCxnSpPr>
            <a:stCxn id="97" idx="0"/>
            <a:endCxn id="109" idx="1"/>
          </p:cNvCxnSpPr>
          <p:nvPr/>
        </p:nvCxnSpPr>
        <p:spPr>
          <a:xfrm rot="5400000" flipH="1" flipV="1">
            <a:off x="8234293" y="3622798"/>
            <a:ext cx="762070" cy="7504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73" idx="3"/>
            <a:endCxn id="84" idx="1"/>
          </p:cNvCxnSpPr>
          <p:nvPr/>
        </p:nvCxnSpPr>
        <p:spPr>
          <a:xfrm>
            <a:off x="7373650" y="2178646"/>
            <a:ext cx="487080" cy="2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원통 92"/>
          <p:cNvSpPr/>
          <p:nvPr/>
        </p:nvSpPr>
        <p:spPr>
          <a:xfrm>
            <a:off x="10942777" y="4372596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BOARD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95" name="꺾인 연결선 94"/>
          <p:cNvCxnSpPr>
            <a:stCxn id="129" idx="2"/>
            <a:endCxn id="93" idx="2"/>
          </p:cNvCxnSpPr>
          <p:nvPr/>
        </p:nvCxnSpPr>
        <p:spPr>
          <a:xfrm rot="16200000" flipH="1">
            <a:off x="10263105" y="3925223"/>
            <a:ext cx="705106" cy="6542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6016502" y="4136419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Board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9479603" y="5690892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codeAll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016502" y="248131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Reply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7468837" y="248131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Reply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7860693" y="5708044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CodeDAO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10" name="꺾인 연결선 109"/>
          <p:cNvCxnSpPr>
            <a:stCxn id="21" idx="3"/>
            <a:endCxn id="107" idx="1"/>
          </p:cNvCxnSpPr>
          <p:nvPr/>
        </p:nvCxnSpPr>
        <p:spPr>
          <a:xfrm>
            <a:off x="4968800" y="4576582"/>
            <a:ext cx="2891893" cy="1335448"/>
          </a:xfrm>
          <a:prstGeom prst="bentConnector3">
            <a:avLst>
              <a:gd name="adj1" fmla="val 47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원통 112"/>
          <p:cNvSpPr/>
          <p:nvPr/>
        </p:nvSpPr>
        <p:spPr>
          <a:xfrm>
            <a:off x="10942777" y="5681092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14" name="꺾인 연결선 113"/>
          <p:cNvCxnSpPr>
            <a:stCxn id="107" idx="3"/>
            <a:endCxn id="113" idx="2"/>
          </p:cNvCxnSpPr>
          <p:nvPr/>
        </p:nvCxnSpPr>
        <p:spPr>
          <a:xfrm>
            <a:off x="8619537" y="5912030"/>
            <a:ext cx="2323240" cy="136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7462890" y="4136419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Board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410960" y="568913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codeAll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61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949919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 구조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30126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나눔스퀘어OTF ExtraBold" panose="020B0600000101010101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나눔스퀘어OTF ExtraBold" panose="020B0600000101010101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292986"/>
              </p:ext>
            </p:extLst>
          </p:nvPr>
        </p:nvGraphicFramePr>
        <p:xfrm>
          <a:off x="1648927" y="1539224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01</a:t>
                      </a:r>
                      <a:r>
                        <a:rPr lang="en-US" altLang="ko-KR" sz="1800" b="1" baseline="0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운동시설</a:t>
                      </a:r>
                      <a:endParaRPr lang="ko-KR" altLang="en-US" sz="1800" b="1" dirty="0">
                        <a:solidFill>
                          <a:srgbClr val="F39C1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운동시설</a:t>
                      </a:r>
                      <a:r>
                        <a:rPr lang="ko-KR" altLang="en-US" sz="1400" baseline="0" dirty="0"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aseline="0" dirty="0" smtClean="0">
                          <a:ea typeface="나눔스퀘어OTF ExtraBold" panose="020B0600000101010101"/>
                        </a:rPr>
                        <a:t>검색</a:t>
                      </a:r>
                      <a:endParaRPr lang="en-US" altLang="ko-KR" sz="1400" baseline="0" dirty="0" smtClean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나눔스퀘어OTF ExtraBold" panose="020B0600000101010101"/>
                        </a:rPr>
                        <a:t>운동시설 상세정보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나눔스퀘어OTF ExtraBold" panose="020B0600000101010101"/>
                        </a:rPr>
                        <a:t>리뷰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직선 연결선 18"/>
          <p:cNvCxnSpPr/>
          <p:nvPr/>
        </p:nvCxnSpPr>
        <p:spPr>
          <a:xfrm>
            <a:off x="-191461" y="2001352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757607"/>
              </p:ext>
            </p:extLst>
          </p:nvPr>
        </p:nvGraphicFramePr>
        <p:xfrm>
          <a:off x="4820328" y="1534212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02</a:t>
                      </a:r>
                      <a:r>
                        <a:rPr lang="en-US" altLang="ko-KR" sz="1800" b="1" baseline="0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운동 기록</a:t>
                      </a:r>
                      <a:endParaRPr lang="en-US" altLang="ko-KR" sz="1800" b="1" dirty="0">
                        <a:solidFill>
                          <a:srgbClr val="F39C1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캘린더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7811178" y="1534213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ea typeface="나눔스퀘어OTF ExtraBold" panose="020B0600000101010101"/>
                        </a:rPr>
                        <a:t>03 </a:t>
                      </a:r>
                      <a:r>
                        <a:rPr lang="ko-KR" altLang="en-US" sz="1800" b="1" dirty="0" err="1">
                          <a:ea typeface="나눔스퀘어OTF ExtraBold" panose="020B0600000101010101"/>
                        </a:rPr>
                        <a:t>즐겨찾기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dirty="0">
                          <a:ea typeface="나눔스퀘어OTF ExtraBold" panose="020B0600000101010101"/>
                        </a:rPr>
                        <a:t> 목록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833913"/>
              </p:ext>
            </p:extLst>
          </p:nvPr>
        </p:nvGraphicFramePr>
        <p:xfrm>
          <a:off x="1648927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04 </a:t>
                      </a:r>
                      <a:r>
                        <a:rPr lang="ko-KR" altLang="en-US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게시판</a:t>
                      </a:r>
                      <a:endParaRPr lang="ko-KR" altLang="en-US" sz="1800" b="1" dirty="0">
                        <a:solidFill>
                          <a:srgbClr val="F39C1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자유게시판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ea typeface="나눔스퀘어OTF ExtraBold" panose="020B0600000101010101"/>
                        </a:rPr>
                        <a:t>정보공유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문의하기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4820328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atin typeface="+mn-ea"/>
                          <a:ea typeface="나눔스퀘어OTF ExtraBold" panose="020B0600000101010101"/>
                          <a:cs typeface="함초롬돋움" panose="020B0604000101010101" pitchFamily="50" charset="-127"/>
                        </a:rPr>
                        <a:t>05 </a:t>
                      </a:r>
                      <a:r>
                        <a:rPr lang="ko-KR" altLang="en-US" sz="1800" b="1" dirty="0">
                          <a:latin typeface="+mn-ea"/>
                          <a:ea typeface="나눔스퀘어OTF ExtraBold" panose="020B0600000101010101"/>
                          <a:cs typeface="함초롬돋움" panose="020B0604000101010101" pitchFamily="50" charset="-127"/>
                        </a:rPr>
                        <a:t>회원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n-ea"/>
                        <a:ea typeface="나눔스퀘어OTF ExtraBold" panose="020B0600000101010101"/>
                        <a:cs typeface="함초롬돋움" panose="020B0604000101010101" pitchFamily="50" charset="-127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로그인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회원가입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ea typeface="나눔스퀘어OTF ExtraBold" panose="020B0600000101010101"/>
                        </a:rPr>
                        <a:t>ID/PW</a:t>
                      </a:r>
                      <a:r>
                        <a:rPr lang="en-US" altLang="ko-KR" sz="1400" baseline="0" dirty="0"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aseline="0" dirty="0">
                          <a:ea typeface="나눔스퀘어OTF ExtraBold" panose="020B0600000101010101"/>
                        </a:rPr>
                        <a:t>찾기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7811178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ea typeface="나눔스퀘어OTF ExtraBold" panose="020B0600000101010101"/>
                        </a:rPr>
                        <a:t>06 </a:t>
                      </a:r>
                      <a:r>
                        <a:rPr lang="ko-KR" altLang="en-US" sz="1800" b="1" dirty="0">
                          <a:ea typeface="나눔스퀘어OTF ExtraBold" panose="020B0600000101010101"/>
                        </a:rPr>
                        <a:t>마이 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내 정보 수정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내 </a:t>
                      </a:r>
                      <a:r>
                        <a:rPr lang="ko-KR" altLang="en-US" sz="1600" dirty="0">
                          <a:ea typeface="나눔스퀘어OTF ExtraBold" panose="020B0600000101010101"/>
                        </a:rPr>
                        <a:t>활동</a:t>
                      </a:r>
                      <a:r>
                        <a:rPr lang="ko-KR" altLang="en-US" sz="1400" dirty="0">
                          <a:ea typeface="나눔스퀘어OTF ExtraBold" panose="020B0600000101010101"/>
                        </a:rPr>
                        <a:t> 관리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회원탈퇴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4" name="직선 연결선 33"/>
          <p:cNvCxnSpPr/>
          <p:nvPr/>
        </p:nvCxnSpPr>
        <p:spPr>
          <a:xfrm>
            <a:off x="963127" y="4072956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577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949917" y="115562"/>
            <a:ext cx="2291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메인 화면</a:t>
            </a:r>
            <a:endParaRPr lang="en-US" altLang="ko-KR" sz="2800" b="1" dirty="0">
              <a:ea typeface="나눔스퀘어OTF ExtraBold" panose="020B0600000101010101"/>
            </a:endParaRPr>
          </a:p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10" y="2536567"/>
            <a:ext cx="5589039" cy="2323086"/>
          </a:xfrm>
          <a:prstGeom prst="rect">
            <a:avLst/>
          </a:prstGeom>
          <a:ln w="12700">
            <a:noFill/>
          </a:ln>
        </p:spPr>
      </p:pic>
      <p:pic>
        <p:nvPicPr>
          <p:cNvPr id="10" name="내용 개체 틀 4"/>
          <p:cNvPicPr>
            <a:picLocks noChangeAspect="1"/>
          </p:cNvPicPr>
          <p:nvPr/>
        </p:nvPicPr>
        <p:blipFill rotWithShape="1">
          <a:blip r:embed="rId3"/>
          <a:srcRect l="7440" t="14731" r="17587" b="26140"/>
          <a:stretch/>
        </p:blipFill>
        <p:spPr>
          <a:xfrm>
            <a:off x="7092215" y="2536567"/>
            <a:ext cx="4550461" cy="1532131"/>
          </a:xfrm>
          <a:prstGeom prst="rect">
            <a:avLst/>
          </a:prstGeom>
          <a:ln w="12700"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653112" y="2030260"/>
            <a:ext cx="334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헤더</a:t>
            </a:r>
            <a:r>
              <a:rPr lang="en-US" altLang="ko-KR" b="1" dirty="0">
                <a:ea typeface="나눔스퀘어OTF ExtraBold" panose="020B0600000101010101"/>
              </a:rPr>
              <a:t> - </a:t>
            </a:r>
            <a:r>
              <a:rPr lang="ko-KR" altLang="en-US" b="1" dirty="0">
                <a:ea typeface="나눔스퀘어OTF ExtraBold" panose="020B0600000101010101"/>
              </a:rPr>
              <a:t>메인 </a:t>
            </a:r>
            <a:r>
              <a:rPr lang="en-US" altLang="ko-KR" b="1" dirty="0">
                <a:ea typeface="나눔스퀘어OTF ExtraBold" panose="020B0600000101010101"/>
              </a:rPr>
              <a:t>NAV</a:t>
            </a:r>
            <a:endParaRPr lang="ko-KR" altLang="en-US" b="1" dirty="0">
              <a:ea typeface="나눔스퀘어OTF ExtraBold" panose="020B060000010101010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5541" y="5159314"/>
            <a:ext cx="642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ea typeface="나눔스퀘어OTF ExtraBold" panose="020B0600000101010101"/>
              </a:rPr>
              <a:t>로그인 전</a:t>
            </a:r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)   </a:t>
            </a:r>
            <a:r>
              <a:rPr lang="ko-KR" altLang="en-US" sz="1400" dirty="0">
                <a:ea typeface="나눔스퀘어OTF ExtraBold" panose="020B0600000101010101"/>
              </a:rPr>
              <a:t>로그인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회원가입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아이디 찾기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비밀번호 찾기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5541" y="5573404"/>
            <a:ext cx="642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ea typeface="나눔스퀘어OTF ExtraBold" panose="020B0600000101010101"/>
              </a:rPr>
              <a:t>로그인 후</a:t>
            </a:r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)   </a:t>
            </a:r>
            <a:r>
              <a:rPr lang="ko-KR" altLang="en-US" sz="1400" dirty="0">
                <a:ea typeface="나눔스퀘어OTF ExtraBold" panose="020B0600000101010101"/>
              </a:rPr>
              <a:t>로그아웃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 err="1">
                <a:ea typeface="나눔스퀘어OTF ExtraBold" panose="020B0600000101010101"/>
              </a:rPr>
              <a:t>마이페이지</a:t>
            </a:r>
            <a:r>
              <a:rPr lang="ko-KR" altLang="en-US" sz="1400" dirty="0">
                <a:ea typeface="나눔스퀘어OTF ExtraBold" panose="020B0600000101010101"/>
              </a:rPr>
              <a:t>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 err="1">
                <a:ea typeface="나눔스퀘어OTF ExtraBold" panose="020B0600000101010101"/>
              </a:rPr>
              <a:t>즐겨찾기</a:t>
            </a:r>
            <a:endParaRPr lang="ko-KR" altLang="en-US" sz="1400" dirty="0">
              <a:ea typeface="나눔스퀘어OTF ExtraBold" panose="020B0600000101010101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2215" y="202848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a typeface="나눔스퀘어OTF ExtraBold" panose="020B0600000101010101"/>
              </a:rPr>
              <a:t>푸터</a:t>
            </a:r>
            <a:endParaRPr lang="ko-KR" altLang="en-US" b="1" dirty="0">
              <a:ea typeface="나눔스퀘어OTF ExtraBold" panose="020B0600000101010101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321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91" y="2149284"/>
            <a:ext cx="5554754" cy="24952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22712" y="5606890"/>
            <a:ext cx="311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주요기능</a:t>
            </a:r>
            <a:r>
              <a:rPr lang="en-US" altLang="ko-KR" dirty="0"/>
              <a:t> </a:t>
            </a:r>
            <a:r>
              <a:rPr lang="ko-KR" altLang="en-US" dirty="0"/>
              <a:t>바로 가기</a:t>
            </a: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메인 화면</a:t>
            </a:r>
            <a:endParaRPr lang="en-US" altLang="ko-KR" sz="2800" b="1" dirty="0">
              <a:ea typeface="나눔스퀘어OTF ExtraBold" panose="020B0600000101010101"/>
            </a:endParaRPr>
          </a:p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76856" y="523755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상단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30022" y="523556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하단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907" y="4054168"/>
            <a:ext cx="2537622" cy="15977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84" y="2626382"/>
            <a:ext cx="2652445" cy="134669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855" y="1078952"/>
            <a:ext cx="2594904" cy="14663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59110" y="5576789"/>
            <a:ext cx="242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주요기능 소개 배너 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22" name="TextBox 21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949917" y="115562"/>
            <a:ext cx="2291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18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20" y="1409714"/>
            <a:ext cx="9445657" cy="48590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검색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561" y="1713103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1. </a:t>
            </a:r>
            <a:r>
              <a:rPr lang="ko-KR" altLang="en-US" dirty="0">
                <a:ea typeface="나눔스퀘어OTF ExtraBold" panose="020B0600000101010101"/>
              </a:rPr>
              <a:t>지역 구분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0869" y="2349926"/>
            <a:ext cx="20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2. </a:t>
            </a:r>
            <a:r>
              <a:rPr lang="ko-KR" altLang="en-US" dirty="0">
                <a:ea typeface="나눔스퀘어OTF ExtraBold" panose="020B0600000101010101"/>
              </a:rPr>
              <a:t>운동시설 구분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0869" y="2986745"/>
            <a:ext cx="191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3. </a:t>
            </a:r>
            <a:r>
              <a:rPr lang="ko-KR" altLang="en-US" dirty="0">
                <a:ea typeface="나눔스퀘어OTF ExtraBold" panose="020B0600000101010101"/>
              </a:rPr>
              <a:t>검색결과</a:t>
            </a:r>
            <a:r>
              <a:rPr lang="en-US" altLang="ko-KR" dirty="0">
                <a:ea typeface="나눔스퀘어OTF ExtraBold" panose="020B0600000101010101"/>
              </a:rPr>
              <a:t> </a:t>
            </a:r>
            <a:r>
              <a:rPr lang="ko-KR" altLang="en-US" dirty="0">
                <a:ea typeface="나눔스퀘어OTF ExtraBold" panose="020B0600000101010101"/>
              </a:rPr>
              <a:t>목록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7" y="445333"/>
            <a:ext cx="896285" cy="896285"/>
          </a:xfrm>
          <a:prstGeom prst="rect">
            <a:avLst/>
          </a:prstGeom>
          <a:noFill/>
        </p:spPr>
      </p:pic>
      <p:cxnSp>
        <p:nvCxnSpPr>
          <p:cNvPr id="16" name="직선 연결선 15"/>
          <p:cNvCxnSpPr/>
          <p:nvPr/>
        </p:nvCxnSpPr>
        <p:spPr>
          <a:xfrm>
            <a:off x="-8893843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2769694" y="1570086"/>
            <a:ext cx="430191" cy="316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69694" y="2001827"/>
            <a:ext cx="430191" cy="316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20" name="TextBox 19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49917" y="115562"/>
            <a:ext cx="2291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034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01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추진배경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39C11"/>
                </a:solidFill>
                <a:latin typeface="Franklin Gothic Medium" panose="020B0603020102020204" pitchFamily="34" charset="0"/>
              </a:rPr>
              <a:t>HEAL-LO</a:t>
            </a:r>
            <a:endParaRPr lang="ko-KR" altLang="en-US" dirty="0">
              <a:solidFill>
                <a:srgbClr val="F39C1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112" y="2031059"/>
            <a:ext cx="3366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39C1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운동의 중요성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112" y="4054066"/>
            <a:ext cx="4117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 습관 형성의 어려움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5894962" y="1195659"/>
            <a:ext cx="5649402" cy="4287961"/>
            <a:chOff x="6376087" y="1405983"/>
            <a:chExt cx="4740260" cy="4287961"/>
          </a:xfrm>
        </p:grpSpPr>
        <p:grpSp>
          <p:nvGrpSpPr>
            <p:cNvPr id="15" name="그룹 14"/>
            <p:cNvGrpSpPr/>
            <p:nvPr/>
          </p:nvGrpSpPr>
          <p:grpSpPr>
            <a:xfrm>
              <a:off x="6376087" y="1405983"/>
              <a:ext cx="4740260" cy="4287961"/>
              <a:chOff x="6524368" y="928476"/>
              <a:chExt cx="4740260" cy="4287961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928476"/>
                <a:ext cx="4740260" cy="1102583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3311437"/>
                <a:ext cx="4740260" cy="1905000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2195558"/>
                <a:ext cx="4740260" cy="1057275"/>
              </a:xfrm>
              <a:prstGeom prst="rect">
                <a:avLst/>
              </a:prstGeom>
            </p:spPr>
          </p:pic>
        </p:grpSp>
        <p:cxnSp>
          <p:nvCxnSpPr>
            <p:cNvPr id="17" name="직선 연결선 16"/>
            <p:cNvCxnSpPr/>
            <p:nvPr/>
          </p:nvCxnSpPr>
          <p:spPr>
            <a:xfrm>
              <a:off x="9918357" y="3039762"/>
              <a:ext cx="833948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9503923" y="4721988"/>
              <a:ext cx="1381328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682900" y="5301575"/>
              <a:ext cx="787941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49" y="1565189"/>
            <a:ext cx="896285" cy="896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717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ea typeface="나눔스퀘어OTF ExtraBold" panose="020B0600000101010101"/>
              </a:rPr>
              <a:t>시설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211" y="1593959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a typeface="나눔스퀘어OTF ExtraBold" panose="020B0600000101010101"/>
              </a:rPr>
              <a:t>1. </a:t>
            </a:r>
            <a:r>
              <a:rPr lang="ko-KR" altLang="en-US" dirty="0" smtClean="0">
                <a:ea typeface="나눔스퀘어OTF ExtraBold" panose="020B0600000101010101"/>
              </a:rPr>
              <a:t>상세정보</a:t>
            </a:r>
            <a:endParaRPr lang="ko-KR" altLang="en-US" dirty="0">
              <a:ea typeface="나눔스퀘어OTF ExtraBold" panose="020B0600000101010101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189470" y="1472631"/>
            <a:ext cx="27496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791" y="2013290"/>
            <a:ext cx="3839144" cy="342858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557" y="2322039"/>
            <a:ext cx="3527042" cy="324392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79" y="2445486"/>
            <a:ext cx="3634028" cy="3317788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8197799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"/>
          <p:cNvSpPr txBox="1">
            <a:spLocks/>
          </p:cNvSpPr>
          <p:nvPr/>
        </p:nvSpPr>
        <p:spPr>
          <a:xfrm>
            <a:off x="8170271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 smtClean="0">
                <a:ea typeface="나눔스퀘어OTF ExtraBold" panose="020B0600000101010101"/>
              </a:rPr>
              <a:t>즐겨찾기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2210" y="1931298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나눔스퀘어OTF ExtraBold" panose="020B0600000101010101"/>
              </a:rPr>
              <a:t>2</a:t>
            </a:r>
            <a:r>
              <a:rPr lang="en-US" altLang="ko-KR" b="1" dirty="0" smtClean="0">
                <a:ea typeface="나눔스퀘어OTF ExtraBold" panose="020B0600000101010101"/>
              </a:rPr>
              <a:t>. </a:t>
            </a:r>
            <a:r>
              <a:rPr lang="ko-KR" altLang="en-US" dirty="0" err="1" smtClean="0">
                <a:ea typeface="나눔스퀘어OTF ExtraBold" panose="020B0600000101010101"/>
              </a:rPr>
              <a:t>별점과</a:t>
            </a:r>
            <a:r>
              <a:rPr lang="ko-KR" altLang="en-US" dirty="0" smtClean="0">
                <a:ea typeface="나눔스퀘어OTF ExtraBold" panose="020B0600000101010101"/>
              </a:rPr>
              <a:t> 리뷰</a:t>
            </a:r>
            <a:endParaRPr lang="ko-KR" altLang="en-US" dirty="0">
              <a:ea typeface="나눔스퀘어OTF ExtraBold" panose="020B0600000101010101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8" name="TextBox 17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949917" y="115562"/>
            <a:ext cx="2291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73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490743" y="1094533"/>
            <a:ext cx="214826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866" y="1357875"/>
            <a:ext cx="3409505" cy="46457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496" y="2196297"/>
            <a:ext cx="4564481" cy="323223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21896" y="2982283"/>
            <a:ext cx="14879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30467C"/>
                </a:solidFill>
              </a:rPr>
              <a:t>캘린더 작성시</a:t>
            </a:r>
            <a:endParaRPr lang="en-US" altLang="ko-KR" sz="1600" b="1" dirty="0">
              <a:solidFill>
                <a:srgbClr val="30467C"/>
              </a:solidFill>
            </a:endParaRPr>
          </a:p>
          <a:p>
            <a:pPr algn="ctr"/>
            <a:r>
              <a:rPr lang="ko-KR" altLang="en-US" sz="1600" b="1" dirty="0">
                <a:solidFill>
                  <a:srgbClr val="30467C"/>
                </a:solidFill>
              </a:rPr>
              <a:t>유색으로 표시</a:t>
            </a:r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652210" y="949398"/>
            <a:ext cx="2157665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캘린더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5" name="TextBox 14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949917" y="115562"/>
            <a:ext cx="2291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025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835594" y="111902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6858688" y="94939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154" y="1900549"/>
            <a:ext cx="3508558" cy="4061631"/>
          </a:xfrm>
          <a:prstGeom prst="rect">
            <a:avLst/>
          </a:prstGeom>
        </p:spPr>
      </p:pic>
      <p:sp>
        <p:nvSpPr>
          <p:cNvPr id="16" name="제목 2"/>
          <p:cNvSpPr txBox="1">
            <a:spLocks/>
          </p:cNvSpPr>
          <p:nvPr/>
        </p:nvSpPr>
        <p:spPr>
          <a:xfrm>
            <a:off x="652210" y="949398"/>
            <a:ext cx="2524646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로그인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9307539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573" y="1429372"/>
            <a:ext cx="3792836" cy="43301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718">
            <a:off x="7764142" y="2196995"/>
            <a:ext cx="998109" cy="998109"/>
          </a:xfrm>
          <a:prstGeom prst="rect">
            <a:avLst/>
          </a:prstGeom>
          <a:noFill/>
        </p:spPr>
      </p:pic>
      <p:grpSp>
        <p:nvGrpSpPr>
          <p:cNvPr id="14" name="그룹 13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5" name="TextBox 14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949917" y="115562"/>
            <a:ext cx="2291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28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게시판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23" y="1570086"/>
            <a:ext cx="5152819" cy="44758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570" y="1819072"/>
            <a:ext cx="4753330" cy="435671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4" name="TextBox 1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949917" y="115562"/>
            <a:ext cx="2291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17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시연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08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22951" y="115562"/>
            <a:ext cx="1960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kumimoji="0" lang="ko-KR" alt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시연 시나리오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406621" y="854772"/>
            <a:ext cx="11268474" cy="4927285"/>
            <a:chOff x="416560" y="492368"/>
            <a:chExt cx="11268474" cy="4842425"/>
          </a:xfrm>
        </p:grpSpPr>
        <p:grpSp>
          <p:nvGrpSpPr>
            <p:cNvPr id="2" name="그룹 1"/>
            <p:cNvGrpSpPr/>
            <p:nvPr/>
          </p:nvGrpSpPr>
          <p:grpSpPr>
            <a:xfrm>
              <a:off x="416560" y="492368"/>
              <a:ext cx="11268474" cy="4842425"/>
              <a:chOff x="1776046" y="315956"/>
              <a:chExt cx="8251593" cy="5266934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776046" y="1797757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운동시설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776047" y="466186"/>
                <a:ext cx="925100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관리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776046" y="2983395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776046" y="4127788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커뮤니티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776046" y="5166312"/>
                <a:ext cx="92510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관리자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109356" y="1790908"/>
                <a:ext cx="131462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운동시설 검색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075165" y="1629941"/>
                <a:ext cx="1267422" cy="702992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/>
                  <a:t>즐겨찾기</a:t>
                </a:r>
                <a:endParaRPr lang="en-US" altLang="ko-KR" dirty="0"/>
              </a:p>
              <a:p>
                <a:pPr algn="ctr"/>
                <a:r>
                  <a:rPr lang="ko-KR" altLang="en-US" dirty="0" smtClean="0"/>
                  <a:t>등록</a:t>
                </a:r>
                <a:endParaRPr lang="ko-KR" altLang="en-US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725259" y="1658270"/>
                <a:ext cx="1302380" cy="646331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리뷰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등록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수정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752745" y="467009"/>
                <a:ext cx="127280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ID/PW </a:t>
                </a:r>
                <a:r>
                  <a:rPr lang="ko-KR" altLang="en-US" dirty="0"/>
                  <a:t>찾기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8717062" y="466187"/>
                <a:ext cx="879182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로그인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8531658" y="4071541"/>
                <a:ext cx="107384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/>
                  <a:t>마이페이지</a:t>
                </a:r>
                <a:endParaRPr lang="ko-KR" altLang="en-US" dirty="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3109356" y="466179"/>
                <a:ext cx="127086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가입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073674" y="2979540"/>
                <a:ext cx="1499596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</a:t>
                </a:r>
                <a:endParaRPr lang="ko-KR" altLang="en-US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109357" y="2981711"/>
                <a:ext cx="1173932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화면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3111788" y="4104104"/>
                <a:ext cx="1526584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/>
                  <a:t>게시글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</a:t>
                </a:r>
                <a:endParaRPr lang="ko-KR" altLang="en-US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010032" y="4104104"/>
                <a:ext cx="1394247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댓글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 </a:t>
                </a:r>
                <a:endParaRPr lang="ko-KR" altLang="en-US" dirty="0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3109357" y="5181180"/>
                <a:ext cx="1529016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계정 관리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534668" y="5181180"/>
                <a:ext cx="147233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게시물 관리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8794620" y="5181180"/>
                <a:ext cx="55000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탈퇴</a:t>
                </a:r>
              </a:p>
            </p:txBody>
          </p:sp>
          <p:cxnSp>
            <p:nvCxnSpPr>
              <p:cNvPr id="94" name="직선 화살표 연결선 93"/>
              <p:cNvCxnSpPr>
                <a:stCxn id="46" idx="3"/>
                <a:endCxn id="48" idx="1"/>
              </p:cNvCxnSpPr>
              <p:nvPr/>
            </p:nvCxnSpPr>
            <p:spPr>
              <a:xfrm flipV="1">
                <a:off x="4423977" y="1981438"/>
                <a:ext cx="651188" cy="103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화살표 연결선 95"/>
              <p:cNvCxnSpPr>
                <a:stCxn id="107" idx="3"/>
                <a:endCxn id="63" idx="1"/>
              </p:cNvCxnSpPr>
              <p:nvPr/>
            </p:nvCxnSpPr>
            <p:spPr>
              <a:xfrm>
                <a:off x="6342586" y="667452"/>
                <a:ext cx="410159" cy="4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/>
              <p:cNvCxnSpPr>
                <a:stCxn id="63" idx="3"/>
                <a:endCxn id="68" idx="1"/>
              </p:cNvCxnSpPr>
              <p:nvPr/>
            </p:nvCxnSpPr>
            <p:spPr>
              <a:xfrm flipV="1">
                <a:off x="8025553" y="667035"/>
                <a:ext cx="691508" cy="82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화살표 연결선 105"/>
              <p:cNvCxnSpPr>
                <a:stCxn id="91" idx="3"/>
                <a:endCxn id="92" idx="1"/>
              </p:cNvCxnSpPr>
              <p:nvPr/>
            </p:nvCxnSpPr>
            <p:spPr>
              <a:xfrm>
                <a:off x="4638373" y="5382035"/>
                <a:ext cx="89629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/>
              <p:cNvSpPr txBox="1"/>
              <p:nvPr/>
            </p:nvSpPr>
            <p:spPr>
              <a:xfrm>
                <a:off x="5071725" y="315956"/>
                <a:ext cx="1270861" cy="70299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SNS</a:t>
                </a:r>
                <a:br>
                  <a:rPr lang="en-US" altLang="ko-KR" dirty="0" smtClean="0"/>
                </a:br>
                <a:r>
                  <a:rPr lang="ko-KR" altLang="en-US" dirty="0" smtClean="0"/>
                  <a:t>회원 </a:t>
                </a:r>
                <a:r>
                  <a:rPr lang="ko-KR" altLang="en-US" dirty="0"/>
                  <a:t>가입</a:t>
                </a:r>
              </a:p>
            </p:txBody>
          </p:sp>
          <p:cxnSp>
            <p:nvCxnSpPr>
              <p:cNvPr id="108" name="직선 화살표 연결선 107"/>
              <p:cNvCxnSpPr>
                <a:stCxn id="79" idx="3"/>
                <a:endCxn id="107" idx="1"/>
              </p:cNvCxnSpPr>
              <p:nvPr/>
            </p:nvCxnSpPr>
            <p:spPr>
              <a:xfrm>
                <a:off x="4380217" y="667041"/>
                <a:ext cx="691508" cy="41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꺾인 연결선 108"/>
              <p:cNvCxnSpPr>
                <a:stCxn id="68" idx="2"/>
                <a:endCxn id="46" idx="0"/>
              </p:cNvCxnSpPr>
              <p:nvPr/>
            </p:nvCxnSpPr>
            <p:spPr>
              <a:xfrm rot="5400000">
                <a:off x="6000154" y="-1365591"/>
                <a:ext cx="923011" cy="5389987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/>
              <p:cNvSpPr txBox="1"/>
              <p:nvPr/>
            </p:nvSpPr>
            <p:spPr>
              <a:xfrm>
                <a:off x="8417369" y="3057156"/>
                <a:ext cx="130241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/>
                  <a:t>즐겨찾기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목록</a:t>
                </a:r>
                <a:endParaRPr lang="ko-KR" altLang="en-US" dirty="0"/>
              </a:p>
            </p:txBody>
          </p:sp>
          <p:cxnSp>
            <p:nvCxnSpPr>
              <p:cNvPr id="112" name="꺾인 연결선 111"/>
              <p:cNvCxnSpPr>
                <a:stCxn id="49" idx="2"/>
                <a:endCxn id="81" idx="0"/>
              </p:cNvCxnSpPr>
              <p:nvPr/>
            </p:nvCxnSpPr>
            <p:spPr>
              <a:xfrm rot="5400000">
                <a:off x="6197831" y="-196908"/>
                <a:ext cx="677110" cy="568012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직선 화살표 연결선 31"/>
            <p:cNvCxnSpPr>
              <a:stCxn id="81" idx="3"/>
              <a:endCxn id="80" idx="1"/>
            </p:cNvCxnSpPr>
            <p:nvPr/>
          </p:nvCxnSpPr>
          <p:spPr>
            <a:xfrm flipV="1">
              <a:off x="3840481" y="3125938"/>
              <a:ext cx="1079359" cy="19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7216477" y="1709565"/>
              <a:ext cx="1730807" cy="646331"/>
            </a:xfrm>
            <a:prstGeom prst="rect">
              <a:avLst/>
            </a:prstGeom>
            <a:solidFill>
              <a:srgbClr val="F39C1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/>
                <a:t>운동시설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상세페이지</a:t>
              </a:r>
              <a:endParaRPr lang="ko-KR" altLang="en-US" dirty="0"/>
            </a:p>
          </p:txBody>
        </p:sp>
        <p:cxnSp>
          <p:nvCxnSpPr>
            <p:cNvPr id="121" name="직선 화살표 연결선 120"/>
            <p:cNvCxnSpPr>
              <a:stCxn id="48" idx="3"/>
              <a:endCxn id="119" idx="1"/>
            </p:cNvCxnSpPr>
            <p:nvPr/>
          </p:nvCxnSpPr>
          <p:spPr>
            <a:xfrm>
              <a:off x="6652683" y="2023616"/>
              <a:ext cx="563794" cy="9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9" idx="3"/>
              <a:endCxn id="49" idx="1"/>
            </p:cNvCxnSpPr>
            <p:nvPr/>
          </p:nvCxnSpPr>
          <p:spPr>
            <a:xfrm flipV="1">
              <a:off x="8947284" y="2023615"/>
              <a:ext cx="959204" cy="91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꺾인 연결선 132"/>
            <p:cNvCxnSpPr>
              <a:stCxn id="80" idx="2"/>
              <a:endCxn id="83" idx="0"/>
            </p:cNvCxnSpPr>
            <p:nvPr/>
          </p:nvCxnSpPr>
          <p:spPr>
            <a:xfrm rot="5400000">
              <a:off x="4281104" y="2312527"/>
              <a:ext cx="664592" cy="2660747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83" idx="3"/>
              <a:endCxn id="84" idx="1"/>
            </p:cNvCxnSpPr>
            <p:nvPr/>
          </p:nvCxnSpPr>
          <p:spPr>
            <a:xfrm>
              <a:off x="4325386" y="4159862"/>
              <a:ext cx="5075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stCxn id="110" idx="2"/>
              <a:endCxn id="69" idx="0"/>
            </p:cNvCxnSpPr>
            <p:nvPr/>
          </p:nvCxnSpPr>
          <p:spPr>
            <a:xfrm>
              <a:off x="10375329" y="3381964"/>
              <a:ext cx="0" cy="5632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꺾인 연결선 144"/>
            <p:cNvCxnSpPr>
              <a:stCxn id="84" idx="3"/>
              <a:endCxn id="110" idx="1"/>
            </p:cNvCxnSpPr>
            <p:nvPr/>
          </p:nvCxnSpPr>
          <p:spPr>
            <a:xfrm flipV="1">
              <a:off x="6736930" y="3197298"/>
              <a:ext cx="2749100" cy="962564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>
              <a:stCxn id="69" idx="2"/>
              <a:endCxn id="93" idx="0"/>
            </p:cNvCxnSpPr>
            <p:nvPr/>
          </p:nvCxnSpPr>
          <p:spPr>
            <a:xfrm>
              <a:off x="10375329" y="4314590"/>
              <a:ext cx="1429" cy="6508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직선 연결선 154"/>
          <p:cNvCxnSpPr/>
          <p:nvPr/>
        </p:nvCxnSpPr>
        <p:spPr>
          <a:xfrm>
            <a:off x="1943100" y="995308"/>
            <a:ext cx="8164" cy="4858485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5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시연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08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21828" y="115562"/>
            <a:ext cx="1655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동영상 시연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25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920991"/>
            <a:chOff x="173668" y="2322558"/>
            <a:chExt cx="3060934" cy="920991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질의응답 및 후기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09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00567" y="115562"/>
            <a:ext cx="104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611A38-7318-44C3-A647-CFB818D85F97}"/>
              </a:ext>
            </a:extLst>
          </p:cNvPr>
          <p:cNvGrpSpPr/>
          <p:nvPr/>
        </p:nvGrpSpPr>
        <p:grpSpPr>
          <a:xfrm>
            <a:off x="1067273" y="1162293"/>
            <a:ext cx="2014392" cy="4594007"/>
            <a:chOff x="1281142" y="1899440"/>
            <a:chExt cx="2014392" cy="45940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CF7B5BF-C4CC-7840-B822-B74FD9F3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A41A6A-A485-09E1-DC13-1B3E45BE66C7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강주영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공부했던 것을 프로젝트에 적용하며 좀 더 깊이 이해하고 배웠던 것 같습니다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팀원들과 소통하며 프로젝트를 성공적으로 마무리하면서 함께 성장할 수 있었던 시간이었습니다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감사합니다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4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59FDF1-5B80-0DFB-77B4-1A82186E2606}"/>
              </a:ext>
            </a:extLst>
          </p:cNvPr>
          <p:cNvGrpSpPr/>
          <p:nvPr/>
        </p:nvGrpSpPr>
        <p:grpSpPr>
          <a:xfrm>
            <a:off x="3457491" y="1162293"/>
            <a:ext cx="1887054" cy="4110767"/>
            <a:chOff x="3371876" y="1859624"/>
            <a:chExt cx="1887054" cy="411076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83E3F1-3C8C-A05B-3FAC-F7285D857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9245" y="1859624"/>
              <a:ext cx="1392316" cy="122044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48C17E-79B7-0B64-D5B2-4322AA4B4255}"/>
                </a:ext>
              </a:extLst>
            </p:cNvPr>
            <p:cNvSpPr txBox="1"/>
            <p:nvPr/>
          </p:nvSpPr>
          <p:spPr>
            <a:xfrm>
              <a:off x="3371876" y="3631289"/>
              <a:ext cx="1887054" cy="2339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이재진</a:t>
              </a:r>
              <a:endParaRPr lang="en-US" altLang="ko-KR" sz="3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 smtClean="0"/>
            </a:p>
            <a:p>
              <a:r>
                <a:rPr lang="ko-KR" altLang="en-US" sz="1400" dirty="0"/>
                <a:t>계획한 프로젝트를 준비하면서 변수가 많았지만 조원들과 함께 고민하고 도와가며 마무리 할 수 있었습니다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감사합니다</a:t>
              </a:r>
              <a:r>
                <a:rPr lang="en-US" altLang="ko-KR" sz="1400" dirty="0"/>
                <a:t>. 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3AC4C6F-C035-B09C-F295-0FB0ECBA51ED}"/>
              </a:ext>
            </a:extLst>
          </p:cNvPr>
          <p:cNvGrpSpPr/>
          <p:nvPr/>
        </p:nvGrpSpPr>
        <p:grpSpPr>
          <a:xfrm>
            <a:off x="8737913" y="1162293"/>
            <a:ext cx="2014392" cy="4224675"/>
            <a:chOff x="1281142" y="1899440"/>
            <a:chExt cx="2014392" cy="422467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A9E872-F9DE-D9EB-5F83-89F7CDEA5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E14266-BAD9-7806-A449-57EA339C18DD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정상은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/>
                <a:t>팀원들과 함께여서 끝까지 할 수 있었고 많이 배워갈 수 있는 프로젝트였습니다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  <a:p>
              <a:r>
                <a:rPr lang="ko-KR" altLang="en-US" sz="1400" dirty="0"/>
                <a:t>팀원들께 정말 감사합니다</a:t>
              </a:r>
              <a:r>
                <a:rPr lang="en-US" altLang="ko-KR" sz="1400" dirty="0"/>
                <a:t>. 1</a:t>
              </a:r>
              <a:r>
                <a:rPr lang="ko-KR" altLang="en-US" sz="1400" dirty="0"/>
                <a:t>팀 최고 </a:t>
              </a:r>
            </a:p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0B30DA-D3E0-516E-6B8B-94A9E19298B4}"/>
              </a:ext>
            </a:extLst>
          </p:cNvPr>
          <p:cNvGrpSpPr/>
          <p:nvPr/>
        </p:nvGrpSpPr>
        <p:grpSpPr>
          <a:xfrm>
            <a:off x="6034033" y="1162293"/>
            <a:ext cx="2014392" cy="5301893"/>
            <a:chOff x="1281142" y="1899440"/>
            <a:chExt cx="2014392" cy="530189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8D84556-2720-6289-ADC8-712F78ACE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5F9D9D-F816-F5B0-9CA2-9E40CD57E93D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박지훈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/>
                <a:t>프로젝트를 진행하며 협업에서 소통이 얼마나 중요한지 </a:t>
              </a:r>
              <a:r>
                <a:rPr lang="ko-KR" altLang="en-US" sz="1400" dirty="0" smtClean="0"/>
                <a:t>알게 되었고</a:t>
              </a:r>
              <a:endParaRPr lang="ko-KR" altLang="en-US" sz="1400" dirty="0"/>
            </a:p>
            <a:p>
              <a:r>
                <a:rPr lang="ko-KR" altLang="en-US" sz="1400" dirty="0"/>
                <a:t>팀원을 소중함을 </a:t>
              </a:r>
              <a:r>
                <a:rPr lang="ko-KR" altLang="en-US" sz="1400" dirty="0" smtClean="0"/>
                <a:t>알게 되었습니다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서로 도와주며 프로젝트를 잘 마무리 할 수 있었고 성장할 수 있는 계기가 되었던 것 같습니다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팀원들께 감사합니다</a:t>
              </a:r>
              <a:r>
                <a:rPr lang="en-US" altLang="ko-KR" sz="1400" dirty="0"/>
                <a:t>.</a:t>
              </a:r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75247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920991"/>
            <a:chOff x="173668" y="2322558"/>
            <a:chExt cx="3060934" cy="920991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질의응답 및 후기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09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00567" y="115562"/>
            <a:ext cx="929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en-US" altLang="ko-KR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Q&amp;A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04580D-E5F4-AEDC-C896-B6ADABC203C7}"/>
              </a:ext>
            </a:extLst>
          </p:cNvPr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rgbClr val="30467C"/>
                </a:solidFill>
                <a:latin typeface="Bahnschrift Condensed" panose="020B0502040204020203" pitchFamily="34" charset="0"/>
              </a:rPr>
              <a:t>Q &amp; A</a:t>
            </a:r>
            <a:endParaRPr lang="ko-KR" altLang="en-US" sz="18000" dirty="0">
              <a:solidFill>
                <a:srgbClr val="30467C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rgbClr val="30467C"/>
                </a:solidFill>
                <a:latin typeface="Bahnschrift Condensed" panose="020B0502040204020203" pitchFamily="34" charset="0"/>
              </a:rPr>
              <a:t>THANK-YOU</a:t>
            </a:r>
            <a:endParaRPr lang="ko-KR" altLang="en-US" sz="18000" dirty="0">
              <a:solidFill>
                <a:srgbClr val="30467C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799" y="4084513"/>
            <a:ext cx="8475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dirty="0">
                <a:solidFill>
                  <a:srgbClr val="F39C11"/>
                </a:solidFill>
                <a:latin typeface="Bahnschrift Condensed" panose="020B0502040204020203" pitchFamily="34" charset="0"/>
              </a:rPr>
              <a:t>THANK YOU FOR YOUR ATTENTION</a:t>
            </a:r>
            <a:endParaRPr lang="ko-KR" altLang="en-US" sz="3000" dirty="0">
              <a:solidFill>
                <a:srgbClr val="F39C1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135" y="5486400"/>
            <a:ext cx="1073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출처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err="1" smtClean="0"/>
              <a:t>Flaticon</a:t>
            </a:r>
            <a:r>
              <a:rPr lang="en-US" altLang="ko-KR" sz="1000" dirty="0" smtClean="0"/>
              <a:t>- </a:t>
            </a:r>
            <a:r>
              <a:rPr lang="en-US" altLang="ko-KR" sz="1000" dirty="0" err="1" smtClean="0"/>
              <a:t>Nixxdsgn</a:t>
            </a:r>
            <a:r>
              <a:rPr lang="en-US" altLang="ko-KR" sz="1000" dirty="0" smtClean="0"/>
              <a:t>, SBTS2018, </a:t>
            </a:r>
            <a:r>
              <a:rPr lang="en-US" altLang="ko-KR" sz="1000" dirty="0" err="1" smtClean="0"/>
              <a:t>Catalin</a:t>
            </a:r>
            <a:r>
              <a:rPr lang="en-US" altLang="ko-KR" sz="1000" dirty="0" smtClean="0"/>
              <a:t> , </a:t>
            </a:r>
            <a:r>
              <a:rPr lang="en-US" altLang="ko-KR" sz="1000" dirty="0" err="1" smtClean="0"/>
              <a:t>Fertu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Freepik</a:t>
            </a:r>
            <a:endParaRPr lang="en-US" altLang="ko-KR" sz="1000" dirty="0" smtClean="0"/>
          </a:p>
          <a:p>
            <a:r>
              <a:rPr lang="ko-KR" altLang="en-US" sz="1000" dirty="0" smtClean="0"/>
              <a:t>연합뉴스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김길원</a:t>
            </a:r>
            <a:r>
              <a:rPr lang="ko-KR" altLang="en-US" sz="1000" dirty="0" smtClean="0"/>
              <a:t> 기자 </a:t>
            </a:r>
            <a:r>
              <a:rPr lang="en-US" altLang="ko-KR" sz="1000" dirty="0"/>
              <a:t>https://www.yna.co.kr/view/AKR20220930146400017?input=1195m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129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01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추진배경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39C11"/>
                </a:solidFill>
                <a:latin typeface="Franklin Gothic Medium" panose="020B0603020102020204" pitchFamily="34" charset="0"/>
              </a:rPr>
              <a:t>HEAL-LO</a:t>
            </a:r>
            <a:endParaRPr lang="ko-KR" altLang="en-US" dirty="0">
              <a:solidFill>
                <a:srgbClr val="F39C11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39483" y="739869"/>
            <a:ext cx="5628149" cy="5359821"/>
            <a:chOff x="5404023" y="1143523"/>
            <a:chExt cx="5628149" cy="535982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4" y="1953663"/>
              <a:ext cx="5628148" cy="340029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3" y="1143523"/>
              <a:ext cx="5628148" cy="81014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3" y="5353960"/>
              <a:ext cx="5628148" cy="1149384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653112" y="1626910"/>
            <a:ext cx="33669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운동의 중요성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3112" y="3509145"/>
            <a:ext cx="4117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39C1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 습관 형성의 어려움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0" y="3061002"/>
            <a:ext cx="896285" cy="896285"/>
          </a:xfrm>
          <a:prstGeom prst="rect">
            <a:avLst/>
          </a:prstGeom>
          <a:noFill/>
        </p:spPr>
      </p:pic>
      <p:cxnSp>
        <p:nvCxnSpPr>
          <p:cNvPr id="28" name="직선 연결선 27"/>
          <p:cNvCxnSpPr/>
          <p:nvPr/>
        </p:nvCxnSpPr>
        <p:spPr>
          <a:xfrm>
            <a:off x="9597081" y="1260390"/>
            <a:ext cx="177937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929816" y="1839627"/>
            <a:ext cx="535460" cy="31106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021421" y="5233481"/>
            <a:ext cx="357566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1050621" y="5700409"/>
            <a:ext cx="38910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021421" y="5963055"/>
            <a:ext cx="125486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목적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88628" y="1742512"/>
            <a:ext cx="508084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500" dirty="0" err="1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운동인의</a:t>
            </a:r>
            <a:r>
              <a:rPr lang="ko-KR" altLang="en-US" sz="3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경험</a:t>
            </a:r>
            <a:r>
              <a:rPr lang="en-US" altLang="ko-KR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공감</a:t>
            </a:r>
            <a:r>
              <a:rPr lang="en-US" altLang="ko-KR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지식</a:t>
            </a: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</a:t>
            </a:r>
            <a:endParaRPr lang="en-US" altLang="ko-KR" sz="2500" dirty="0">
              <a:solidFill>
                <a:srgbClr val="F39C1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나눌 </a:t>
            </a:r>
            <a:r>
              <a:rPr lang="ko-KR" altLang="en-US" sz="25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 </a:t>
            </a: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있는</a:t>
            </a:r>
            <a:r>
              <a:rPr lang="en-US" altLang="ko-KR" sz="25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84291" y="4774490"/>
            <a:ext cx="3289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/>
              <a:t>운동 </a:t>
            </a:r>
            <a:r>
              <a:rPr lang="ko-KR" altLang="en-US" sz="2200" dirty="0"/>
              <a:t>습관 형성을 돕는다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1859" y="3628684"/>
            <a:ext cx="894377" cy="89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2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95211" y="4706268"/>
            <a:ext cx="186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446197" y="4475436"/>
            <a:ext cx="2600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5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77380" y="4706268"/>
            <a:ext cx="165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1560819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5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96020" y="4706268"/>
            <a:ext cx="2258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446197" y="4552380"/>
            <a:ext cx="260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77380" y="4706268"/>
            <a:ext cx="165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4839881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19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95211" y="4706268"/>
            <a:ext cx="186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8298160" y="4667796"/>
            <a:ext cx="20123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8118942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446197" y="4552380"/>
            <a:ext cx="260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</p:spTree>
    <p:extLst>
      <p:ext uri="{BB962C8B-B14F-4D97-AF65-F5344CB8AC3E}">
        <p14:creationId xmlns:p14="http://schemas.microsoft.com/office/powerpoint/2010/main" val="375079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360446" cy="553998"/>
            <a:chOff x="173668" y="2322558"/>
            <a:chExt cx="3360446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8232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팀 구성 및 개발 일정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342114" y="136161"/>
            <a:ext cx="194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 구성 </a:t>
            </a:r>
            <a:r>
              <a:rPr lang="en-US" altLang="ko-KR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(R&amp;R)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224104" y="1790797"/>
            <a:ext cx="2014392" cy="4040009"/>
            <a:chOff x="1281142" y="1899440"/>
            <a:chExt cx="2014392" cy="40400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281142" y="3723458"/>
              <a:ext cx="201439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강주영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캘린더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댓글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관리자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771153" y="1790797"/>
            <a:ext cx="1887054" cy="3987656"/>
            <a:chOff x="3371876" y="1859624"/>
            <a:chExt cx="1887054" cy="398765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9245" y="1859624"/>
              <a:ext cx="1392316" cy="122044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371876" y="3631289"/>
              <a:ext cx="188705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이재진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부팀장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공공데이터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분석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활용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리뷰 기능 구현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737913" y="1790797"/>
            <a:ext cx="2014392" cy="3763010"/>
            <a:chOff x="1281142" y="1899440"/>
            <a:chExt cx="2014392" cy="3763010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1281142" y="3723458"/>
              <a:ext cx="2014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정상은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및 설계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190864" y="1790797"/>
            <a:ext cx="2014392" cy="3763010"/>
            <a:chOff x="1281142" y="1899440"/>
            <a:chExt cx="2014392" cy="3763010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35" name="TextBox 34"/>
            <p:cNvSpPr txBox="1"/>
            <p:nvPr/>
          </p:nvSpPr>
          <p:spPr>
            <a:xfrm>
              <a:off x="1281142" y="3723458"/>
              <a:ext cx="2014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박지훈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마이페이지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411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2998</TotalTime>
  <Words>2223</Words>
  <Application>Microsoft Office PowerPoint</Application>
  <PresentationFormat>와이드스크린</PresentationFormat>
  <Paragraphs>842</Paragraphs>
  <Slides>38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연결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3" baseType="lpstr">
      <vt:lpstr>Optima</vt:lpstr>
      <vt:lpstr>나눔고딕 ExtraBold</vt:lpstr>
      <vt:lpstr>나눔스퀘어</vt:lpstr>
      <vt:lpstr>나눔스퀘어 ExtraBold</vt:lpstr>
      <vt:lpstr>나눔스퀘어_ac</vt:lpstr>
      <vt:lpstr>나눔스퀘어_ac ExtraBold</vt:lpstr>
      <vt:lpstr>나눔스퀘어OTF ExtraBold</vt:lpstr>
      <vt:lpstr>맑은 고딕</vt:lpstr>
      <vt:lpstr>함초롬돋움</vt:lpstr>
      <vt:lpstr>Arial</vt:lpstr>
      <vt:lpstr>Bahnschrift Condensed</vt:lpstr>
      <vt:lpstr>Franklin Gothic Medium</vt:lpstr>
      <vt:lpstr>Wingdings</vt:lpstr>
      <vt:lpstr>Office 테마</vt:lpstr>
      <vt:lpstr>file:///D:\javaedu9\1팀%20Heal-lo%20not%20in%20git\Heal-lo%20공유\수료%20발표%20준비\개발일정.xlsx!Sheet1!R2C2:R37C20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mypc</dc:creator>
  <cp:lastModifiedBy>mypc</cp:lastModifiedBy>
  <cp:revision>74</cp:revision>
  <dcterms:created xsi:type="dcterms:W3CDTF">2022-09-30T01:33:13Z</dcterms:created>
  <dcterms:modified xsi:type="dcterms:W3CDTF">2022-10-12T04:59:02Z</dcterms:modified>
</cp:coreProperties>
</file>